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477" r:id="rId2"/>
    <p:sldId id="478" r:id="rId3"/>
    <p:sldId id="479" r:id="rId4"/>
    <p:sldId id="469" r:id="rId5"/>
    <p:sldId id="470" r:id="rId6"/>
    <p:sldId id="486" r:id="rId7"/>
    <p:sldId id="481" r:id="rId8"/>
    <p:sldId id="472" r:id="rId9"/>
    <p:sldId id="482" r:id="rId10"/>
    <p:sldId id="484" r:id="rId11"/>
    <p:sldId id="494" r:id="rId12"/>
    <p:sldId id="475" r:id="rId13"/>
    <p:sldId id="474" r:id="rId14"/>
    <p:sldId id="476" r:id="rId15"/>
    <p:sldId id="483" r:id="rId16"/>
    <p:sldId id="485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5" r:id="rId25"/>
    <p:sldId id="473" r:id="rId26"/>
    <p:sldId id="471" r:id="rId27"/>
    <p:sldId id="480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98744" autoAdjust="0"/>
  </p:normalViewPr>
  <p:slideViewPr>
    <p:cSldViewPr>
      <p:cViewPr varScale="1">
        <p:scale>
          <a:sx n="88" d="100"/>
          <a:sy n="8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36CC-96AB-4239-9108-5D9C090491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20AE-DB7D-4417-A70E-697AF70FB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1119-EA7F-43C4-8AC0-F4D615F6B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FE8E-5EBD-463A-BCC6-3F564DA02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861-B743-4D11-974A-91F2557C29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152A-6725-4D93-ACE5-0AC105F36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09F4-2B42-424A-8ECA-1B8521327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E9F0-92FB-4184-B769-D718FE82C8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6C8F-6B99-4488-A4F8-624E0EDDE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2622-0623-4105-BD02-7776C08E6E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28B7-7645-47F3-AB57-7CCB34EC66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D983-BCA9-4FE3-9C23-157BF2C49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02F2-18C6-40D5-86FA-72541C157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9E3004-72F3-4DC6-882C-1D81534976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ZD5xsOKr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ILzvT3spCQ&amp;feature=relat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3066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Když chce člověk uvolnit energii ze dřeva, zapálí ho. Proč termit při uvolňování energie ze dřeva neshoří?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268760"/>
          </a:xfrm>
        </p:spPr>
        <p:txBody>
          <a:bodyPr/>
          <a:lstStyle/>
          <a:p>
            <a:r>
              <a:rPr lang="cs-CZ" sz="3200" dirty="0" smtClean="0"/>
              <a:t>lidský enzym </a:t>
            </a:r>
            <a:r>
              <a:rPr lang="cs-CZ" sz="3200" dirty="0" err="1" smtClean="0"/>
              <a:t>glyoxyláza</a:t>
            </a:r>
            <a:r>
              <a:rPr lang="cs-CZ" sz="3200" dirty="0" smtClean="0"/>
              <a:t>, jehož součástí jsou dva atomy zinku (fialové)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Soubor:GLO1 Homo sapien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704856" cy="550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?v=CZD5xsOKres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Specifita</a:t>
            </a:r>
            <a:r>
              <a:rPr lang="cs-CZ" dirty="0" smtClean="0"/>
              <a:t> enzymů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114800"/>
          </a:xfrm>
        </p:spPr>
        <p:txBody>
          <a:bodyPr/>
          <a:lstStyle/>
          <a:p>
            <a:r>
              <a:rPr lang="cs-CZ" dirty="0" smtClean="0"/>
              <a:t>substrátová</a:t>
            </a:r>
          </a:p>
          <a:p>
            <a:endParaRPr lang="cs-CZ" dirty="0" smtClean="0"/>
          </a:p>
          <a:p>
            <a:r>
              <a:rPr lang="cs-CZ" dirty="0" smtClean="0"/>
              <a:t>reakční</a:t>
            </a:r>
          </a:p>
          <a:p>
            <a:endParaRPr lang="cs-CZ" dirty="0" smtClean="0"/>
          </a:p>
          <a:p>
            <a:r>
              <a:rPr lang="cs-CZ" dirty="0" smtClean="0"/>
              <a:t>druhová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143000"/>
          </a:xfrm>
        </p:spPr>
        <p:txBody>
          <a:bodyPr/>
          <a:lstStyle/>
          <a:p>
            <a:r>
              <a:rPr lang="cs-CZ" dirty="0" smtClean="0"/>
              <a:t>skupiny enzymů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 bwMode="auto">
          <a:xfrm>
            <a:off x="2555776" y="2924944"/>
            <a:ext cx="4392488" cy="151216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 bwMode="auto">
          <a:xfrm flipV="1">
            <a:off x="6660232" y="2276872"/>
            <a:ext cx="432048" cy="72008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Elipsa 6"/>
          <p:cNvSpPr/>
          <p:nvPr/>
        </p:nvSpPr>
        <p:spPr bwMode="auto">
          <a:xfrm>
            <a:off x="179512" y="764704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oxidoreduktázy</a:t>
            </a:r>
          </a:p>
        </p:txBody>
      </p:sp>
      <p:sp>
        <p:nvSpPr>
          <p:cNvPr id="9" name="Elipsa 8"/>
          <p:cNvSpPr/>
          <p:nvPr/>
        </p:nvSpPr>
        <p:spPr bwMode="auto">
          <a:xfrm>
            <a:off x="3131840" y="260648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03848" y="6206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transferázy</a:t>
            </a:r>
          </a:p>
        </p:txBody>
      </p:sp>
      <p:sp>
        <p:nvSpPr>
          <p:cNvPr id="11" name="Elipsa 10"/>
          <p:cNvSpPr/>
          <p:nvPr/>
        </p:nvSpPr>
        <p:spPr bwMode="auto">
          <a:xfrm>
            <a:off x="6084168" y="764704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112474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hydrolázy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 flipV="1">
            <a:off x="4644008" y="1844824"/>
            <a:ext cx="0" cy="86409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Přímá spojovací šipka 19"/>
          <p:cNvCxnSpPr/>
          <p:nvPr/>
        </p:nvCxnSpPr>
        <p:spPr bwMode="auto">
          <a:xfrm flipH="1" flipV="1">
            <a:off x="2267744" y="2348880"/>
            <a:ext cx="576064" cy="64807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Elipsa 22"/>
          <p:cNvSpPr/>
          <p:nvPr/>
        </p:nvSpPr>
        <p:spPr bwMode="auto">
          <a:xfrm>
            <a:off x="179512" y="4941168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51520" y="53012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lyázy</a:t>
            </a:r>
          </a:p>
        </p:txBody>
      </p:sp>
      <p:cxnSp>
        <p:nvCxnSpPr>
          <p:cNvPr id="25" name="Přímá spojovací šipka 24"/>
          <p:cNvCxnSpPr/>
          <p:nvPr/>
        </p:nvCxnSpPr>
        <p:spPr bwMode="auto">
          <a:xfrm flipH="1">
            <a:off x="2123728" y="4149080"/>
            <a:ext cx="504056" cy="72008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Elipsa 30"/>
          <p:cNvSpPr/>
          <p:nvPr/>
        </p:nvSpPr>
        <p:spPr bwMode="auto">
          <a:xfrm>
            <a:off x="3203848" y="5373216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275856" y="573325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izomerázy</a:t>
            </a:r>
            <a:endParaRPr lang="cs-CZ" sz="320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33" name="Přímá spojovací šipka 32"/>
          <p:cNvCxnSpPr/>
          <p:nvPr/>
        </p:nvCxnSpPr>
        <p:spPr bwMode="auto">
          <a:xfrm>
            <a:off x="4644008" y="4581128"/>
            <a:ext cx="0" cy="72008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Elipsa 34"/>
          <p:cNvSpPr/>
          <p:nvPr/>
        </p:nvSpPr>
        <p:spPr bwMode="auto">
          <a:xfrm>
            <a:off x="6084168" y="4985792"/>
            <a:ext cx="2880320" cy="136815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156176" y="53458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syntetázy</a:t>
            </a:r>
            <a:endParaRPr lang="cs-CZ" sz="320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37" name="Přímá spojovací šipka 36"/>
          <p:cNvCxnSpPr/>
          <p:nvPr/>
        </p:nvCxnSpPr>
        <p:spPr bwMode="auto">
          <a:xfrm>
            <a:off x="6804248" y="4221088"/>
            <a:ext cx="576064" cy="57606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72400" cy="1143000"/>
          </a:xfrm>
        </p:spPr>
        <p:txBody>
          <a:bodyPr/>
          <a:lstStyle/>
          <a:p>
            <a:r>
              <a:rPr lang="cs-CZ" dirty="0" smtClean="0"/>
              <a:t>Aktivita enzymů je dána rychlostí reakce, kterou enzym katalyzuje. Faktory: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koncentrace substrátu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zvyšování koncentrace zvyšuje rychlost, ovšem jen do nasycení enzymu 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	(rychleji to nejde, nejsou k dispozici další molekuly enzymu)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Soubor:Michaelis-Menten saturation curve of an enzyme rea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553365" cy="59766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koncentrace enzymu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2088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zvyšování koncentrace zvyšuje rychlost, ale jen při dostatku substrátu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cs-CZ" dirty="0" smtClean="0"/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04448" cy="440283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se zvyšující se teplotou roste rychlost reakce, pouze v rozmezí 10 – 40°C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při nižších či vyšších teplotách je nulová (denaturace bílkovin)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enzymy termofilních baterií fungují i při 95°C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20444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většina enzymů je účinná pouze v úzkém rozmezí pH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optimální pH enzymů se velmi liší 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	pepsin: pH = 2      x	   argináza: pH = 9,5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136904" cy="5483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Jak je možné, že bakterie </a:t>
            </a:r>
            <a:r>
              <a:rPr lang="cs-CZ" dirty="0" err="1" smtClean="0"/>
              <a:t>dokáží</a:t>
            </a:r>
            <a:r>
              <a:rPr lang="cs-CZ" dirty="0" smtClean="0"/>
              <a:t> vázat dusík při „běžné“ teplotě, kdežto chemičky potřebují 500°C?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látky, které enzym aktivují – pozmění ho na účinnou formu</a:t>
            </a:r>
          </a:p>
          <a:p>
            <a:pPr algn="ctr">
              <a:lnSpc>
                <a:spcPct val="150000"/>
              </a:lnSpc>
              <a:buNone/>
            </a:pPr>
            <a:r>
              <a:rPr lang="cs-CZ" dirty="0" smtClean="0"/>
              <a:t>	</a:t>
            </a:r>
          </a:p>
          <a:p>
            <a:pPr algn="ctr">
              <a:lnSpc>
                <a:spcPct val="150000"/>
              </a:lnSpc>
              <a:buNone/>
            </a:pPr>
            <a:r>
              <a:rPr lang="cs-CZ" dirty="0" smtClean="0"/>
              <a:t>protrombin → trombin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inhibitory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látky, které enzym inhibují, snižují jeho aktivitu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Nevratná inhibice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2856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princip jedů a léků (</a:t>
            </a:r>
            <a:r>
              <a:rPr lang="cs-CZ" dirty="0" err="1" smtClean="0"/>
              <a:t>virotika</a:t>
            </a:r>
            <a:r>
              <a:rPr lang="cs-CZ" dirty="0" smtClean="0"/>
              <a:t>, baktericidy…)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vyřadí trvale enzym z činnosti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těžké kovy, CO, CN</a:t>
            </a:r>
            <a:r>
              <a:rPr lang="cs-CZ" baseline="30000" dirty="0" smtClean="0"/>
              <a:t>-</a:t>
            </a:r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Vratná inhibice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2856"/>
            <a:ext cx="7772400" cy="4114800"/>
          </a:xfrm>
        </p:spPr>
        <p:txBody>
          <a:bodyPr/>
          <a:lstStyle/>
          <a:p>
            <a:r>
              <a:rPr lang="cs-CZ" dirty="0" smtClean="0"/>
              <a:t>kompetitivní inhibice</a:t>
            </a:r>
          </a:p>
          <a:p>
            <a:endParaRPr lang="cs-CZ" dirty="0" smtClean="0"/>
          </a:p>
          <a:p>
            <a:r>
              <a:rPr lang="cs-CZ" dirty="0" smtClean="0"/>
              <a:t>nekompetitivní inhibice</a:t>
            </a:r>
          </a:p>
          <a:p>
            <a:endParaRPr lang="cs-CZ" dirty="0" smtClean="0"/>
          </a:p>
          <a:p>
            <a:r>
              <a:rPr lang="cs-CZ" dirty="0" smtClean="0"/>
              <a:t>alosterická inhibice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?v=PILzvT3spCQ&amp;feature=</a:t>
            </a:r>
            <a:r>
              <a:rPr lang="cs-CZ" dirty="0" err="1" smtClean="0">
                <a:hlinkClick r:id="rId2"/>
              </a:rPr>
              <a:t>related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http://academic.pgcc.edu/~kroberts/Lecture/Chapter%205/05-10_CompInhibi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17175" cy="64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http://images.nigms.nih.gov/index.cfm?event=dosearch&amp;searchTerm=&amp;typeID=&amp;sizeID=&amp;page=6</a:t>
            </a:r>
          </a:p>
          <a:p>
            <a:r>
              <a:rPr lang="cs-CZ" dirty="0" smtClean="0"/>
              <a:t>http://academic.pgcc.edu/~kroberts/Lecture/Chapter%205/enzymes.html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114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dirty="0" err="1" smtClean="0">
                <a:latin typeface="+mn-lt"/>
                <a:ea typeface="+mj-ea"/>
                <a:cs typeface="+mj-cs"/>
              </a:rPr>
              <a:t>Koštíř</a:t>
            </a:r>
            <a:r>
              <a:rPr lang="cs-CZ" dirty="0" smtClean="0">
                <a:latin typeface="+mn-lt"/>
                <a:ea typeface="+mj-ea"/>
                <a:cs typeface="+mj-cs"/>
              </a:rPr>
              <a:t> J.: Biochemie známá i neznámá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dirty="0" smtClean="0">
                <a:latin typeface="+mn-lt"/>
                <a:ea typeface="+mj-ea"/>
                <a:cs typeface="+mj-cs"/>
              </a:rPr>
              <a:t>Benešová M.: Odmaturuj z chemie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dirty="0" smtClean="0">
                <a:latin typeface="+mn-lt"/>
                <a:ea typeface="+mj-ea"/>
                <a:cs typeface="+mj-cs"/>
              </a:rPr>
              <a:t>http://fyzika.</a:t>
            </a:r>
            <a:r>
              <a:rPr lang="cs-CZ" dirty="0" err="1" smtClean="0">
                <a:latin typeface="+mn-lt"/>
                <a:ea typeface="+mj-ea"/>
                <a:cs typeface="+mj-cs"/>
              </a:rPr>
              <a:t>jreichl.com</a:t>
            </a:r>
            <a:r>
              <a:rPr lang="cs-CZ" dirty="0" smtClean="0">
                <a:latin typeface="+mn-lt"/>
                <a:ea typeface="+mj-ea"/>
                <a:cs typeface="+mj-cs"/>
              </a:rPr>
              <a:t>/</a:t>
            </a:r>
            <a:r>
              <a:rPr lang="cs-CZ" dirty="0" err="1" smtClean="0">
                <a:latin typeface="+mn-lt"/>
                <a:ea typeface="+mj-ea"/>
                <a:cs typeface="+mj-cs"/>
              </a:rPr>
              <a:t>main.article</a:t>
            </a:r>
            <a:r>
              <a:rPr lang="cs-CZ" dirty="0" smtClean="0">
                <a:latin typeface="+mn-lt"/>
                <a:ea typeface="+mj-ea"/>
                <a:cs typeface="+mj-cs"/>
              </a:rPr>
              <a:t>/</a:t>
            </a:r>
            <a:r>
              <a:rPr lang="cs-CZ" dirty="0" err="1" smtClean="0">
                <a:latin typeface="+mn-lt"/>
                <a:ea typeface="+mj-ea"/>
                <a:cs typeface="+mj-cs"/>
              </a:rPr>
              <a:t>view</a:t>
            </a:r>
            <a:r>
              <a:rPr lang="cs-CZ" dirty="0" smtClean="0">
                <a:latin typeface="+mn-lt"/>
                <a:ea typeface="+mj-ea"/>
                <a:cs typeface="+mj-cs"/>
              </a:rPr>
              <a:t>/611-</a:t>
            </a:r>
            <a:r>
              <a:rPr lang="cs-CZ" dirty="0" err="1" smtClean="0">
                <a:latin typeface="+mn-lt"/>
                <a:ea typeface="+mj-ea"/>
                <a:cs typeface="+mj-cs"/>
              </a:rPr>
              <a:t>tepelne</a:t>
            </a:r>
            <a:r>
              <a:rPr lang="cs-CZ" dirty="0" smtClean="0">
                <a:latin typeface="+mn-lt"/>
                <a:ea typeface="+mj-ea"/>
                <a:cs typeface="+mj-cs"/>
              </a:rPr>
              <a:t>-motory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dirty="0" smtClean="0">
                <a:latin typeface="+mn-lt"/>
                <a:ea typeface="+mj-ea"/>
                <a:cs typeface="+mj-cs"/>
              </a:rPr>
              <a:t>http://cs.wikipedia.org/wiki/Enzym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904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Jak to, že člověkem stále zdokonalovaný benzínový motor využije z paliva 20 % energie, kdežto i poslední buňka našeho těla dokáže využít 70 % z dodaného „paliva“ 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images.nigms.nih.gov/imageRepository/2522/Enzymes_Convert_Subtrates_into_Products_with_labels.jpg"/>
          <p:cNvPicPr>
            <a:picLocks noChangeAspect="1" noChangeArrowheads="1"/>
          </p:cNvPicPr>
          <p:nvPr/>
        </p:nvPicPr>
        <p:blipFill>
          <a:blip r:embed="rId2" cstate="print"/>
          <a:srcRect l="6866" t="19544" r="8677" b="30057"/>
          <a:stretch>
            <a:fillRect/>
          </a:stretch>
        </p:blipFill>
        <p:spPr bwMode="auto">
          <a:xfrm>
            <a:off x="323528" y="2420888"/>
            <a:ext cx="850965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= biokatalyzátory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bílkoviny katalyzující všechny reakce probíhající v živých organismech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urychlují či umožňují průběh chemické reakce při daných podmínkách 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počet: miliony, koncentrace v buňce: 0,01%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File:Carbonic anhydrase reaction in tissu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63"/>
            <a:ext cx="8748464" cy="685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využití enzymů: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547260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 smtClean="0"/>
              <a:t>holoenzym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dirty="0" smtClean="0"/>
              <a:t>dvousložkový enzym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 smtClean="0"/>
              <a:t>apoenzym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dirty="0" smtClean="0"/>
              <a:t>bílkovinná složka holoenzymu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 err="1" smtClean="0"/>
              <a:t>kofaktor</a:t>
            </a:r>
            <a:r>
              <a:rPr lang="cs-CZ" b="1" dirty="0" smtClean="0"/>
              <a:t> </a:t>
            </a:r>
            <a:r>
              <a:rPr lang="cs-CZ" dirty="0" smtClean="0"/>
              <a:t>– nebílkovinná  složka holoenzymu</a:t>
            </a:r>
            <a:endParaRPr lang="cs-CZ" b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 smtClean="0"/>
              <a:t>substrát </a:t>
            </a:r>
            <a:r>
              <a:rPr lang="cs-CZ" dirty="0" smtClean="0"/>
              <a:t>– výchozí látka vázající se na enzym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 smtClean="0"/>
              <a:t>proenzym</a:t>
            </a:r>
            <a:r>
              <a:rPr lang="cs-CZ" dirty="0" smtClean="0"/>
              <a:t> – neaktivní forma enzymu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606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 smtClean="0"/>
              <a:t>aktivní místo </a:t>
            </a:r>
            <a:r>
              <a:rPr lang="cs-CZ" dirty="0" smtClean="0"/>
              <a:t>– část apoenzymu tvořená určitým uskupením aminokyselin, kam se váže substrát tvar odpovídá tvaru substrátu</a:t>
            </a:r>
          </a:p>
          <a:p>
            <a:pPr>
              <a:spcAft>
                <a:spcPts val="600"/>
              </a:spcAft>
            </a:pP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b="1" dirty="0" err="1" smtClean="0"/>
              <a:t>prostetická</a:t>
            </a:r>
            <a:r>
              <a:rPr lang="cs-CZ" b="1" dirty="0" smtClean="0"/>
              <a:t> skupina </a:t>
            </a:r>
            <a:r>
              <a:rPr lang="cs-CZ" dirty="0" smtClean="0"/>
              <a:t>– typ </a:t>
            </a:r>
            <a:r>
              <a:rPr lang="cs-CZ" dirty="0" err="1" smtClean="0"/>
              <a:t>kofaktoru</a:t>
            </a:r>
            <a:r>
              <a:rPr lang="cs-CZ" dirty="0" smtClean="0"/>
              <a:t>, 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smtClean="0"/>
              <a:t>apoenzymem spojena pevně kovalentní vazbou</a:t>
            </a:r>
          </a:p>
          <a:p>
            <a:pPr>
              <a:spcAft>
                <a:spcPts val="600"/>
              </a:spcAft>
            </a:pPr>
            <a:endParaRPr lang="cs-CZ" dirty="0" smtClean="0"/>
          </a:p>
          <a:p>
            <a:r>
              <a:rPr lang="cs-CZ" b="1" dirty="0" smtClean="0"/>
              <a:t>koenzym</a:t>
            </a:r>
            <a:r>
              <a:rPr lang="cs-CZ" dirty="0" smtClean="0"/>
              <a:t>– typ </a:t>
            </a:r>
            <a:r>
              <a:rPr lang="cs-CZ" dirty="0" err="1" smtClean="0"/>
              <a:t>kofaktoru</a:t>
            </a:r>
            <a:r>
              <a:rPr lang="cs-CZ" dirty="0" smtClean="0"/>
              <a:t>, je s apoenzymem poután slabě, často jde o deriváty vitamínů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375</Words>
  <Application>Microsoft Office PowerPoint</Application>
  <PresentationFormat>Předvádění na obrazovce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Výchozí návrh</vt:lpstr>
      <vt:lpstr>Když chce člověk uvolnit energii ze dřeva, zapálí ho. Proč termit při uvolňování energie ze dřeva neshoří?</vt:lpstr>
      <vt:lpstr>Jak je možné, že bakterie dokáží vázat dusík při „běžné“ teplotě, kdežto chemičky potřebují 500°C?</vt:lpstr>
      <vt:lpstr>Jak to, že člověkem stále zdokonalovaný benzínový motor využije z paliva 20 % energie, kdežto i poslední buňka našeho těla dokáže využít 70 % z dodaného „paliva“ ?</vt:lpstr>
      <vt:lpstr>Enzymy</vt:lpstr>
      <vt:lpstr>Snímek 5</vt:lpstr>
      <vt:lpstr>Snímek 6</vt:lpstr>
      <vt:lpstr>Praktické využití enzymů:</vt:lpstr>
      <vt:lpstr>Pojmy</vt:lpstr>
      <vt:lpstr>Snímek 9</vt:lpstr>
      <vt:lpstr>lidský enzym glyoxyláza, jehož součástí jsou dva atomy zinku (fialové)</vt:lpstr>
      <vt:lpstr>video:</vt:lpstr>
      <vt:lpstr>Specifita enzymů</vt:lpstr>
      <vt:lpstr>skupiny enzymů</vt:lpstr>
      <vt:lpstr>Aktivita enzymů je dána rychlostí reakce, kterou enzym katalyzuje. Faktory:</vt:lpstr>
      <vt:lpstr>koncentrace substrátu</vt:lpstr>
      <vt:lpstr>Snímek 16</vt:lpstr>
      <vt:lpstr>koncentrace enzymu</vt:lpstr>
      <vt:lpstr>teplota</vt:lpstr>
      <vt:lpstr>pH</vt:lpstr>
      <vt:lpstr>aktivátory</vt:lpstr>
      <vt:lpstr>inhibitory</vt:lpstr>
      <vt:lpstr> Nevratná inhibice</vt:lpstr>
      <vt:lpstr>Vratná inhibice</vt:lpstr>
      <vt:lpstr>Video:</vt:lpstr>
      <vt:lpstr>Snímek 25</vt:lpstr>
      <vt:lpstr>Zdroje obrázků:</vt:lpstr>
      <vt:lpstr>Zdroje informací: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- osmička, první pololetí</dc:title>
  <dc:creator>Miroslav Pražienka</dc:creator>
  <cp:lastModifiedBy>Míra</cp:lastModifiedBy>
  <cp:revision>253</cp:revision>
  <dcterms:created xsi:type="dcterms:W3CDTF">2004-03-24T18:19:47Z</dcterms:created>
  <dcterms:modified xsi:type="dcterms:W3CDTF">2012-01-02T19:19:58Z</dcterms:modified>
</cp:coreProperties>
</file>