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3" r:id="rId16"/>
    <p:sldId id="275" r:id="rId17"/>
    <p:sldId id="276" r:id="rId18"/>
    <p:sldId id="277" r:id="rId19"/>
    <p:sldId id="274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8" r:id="rId28"/>
    <p:sldId id="289" r:id="rId29"/>
    <p:sldId id="286" r:id="rId30"/>
    <p:sldId id="287" r:id="rId3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CC"/>
    <a:srgbClr val="FF0000"/>
    <a:srgbClr val="FFCC00"/>
    <a:srgbClr val="00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5448" autoAdjust="0"/>
  </p:normalViewPr>
  <p:slideViewPr>
    <p:cSldViewPr>
      <p:cViewPr varScale="1">
        <p:scale>
          <a:sx n="50" d="100"/>
          <a:sy n="50" d="100"/>
        </p:scale>
        <p:origin x="-18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1BEACF-2EFA-41D8-BB9E-1FCB56AD697D}" type="datetimeFigureOut">
              <a:rPr lang="cs-CZ" smtClean="0"/>
              <a:pPr/>
              <a:t>14.1.2012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4C35CD-7917-4455-BE24-3C80DA36C7DF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 je na obrázcích? Jak souvisí tři obrázky na prvním snímku? Čím se budeme dnes zabývat?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C35CD-7917-4455-BE24-3C80DA36C7DF}" type="slidenum">
              <a:rPr lang="cs-CZ" smtClean="0"/>
              <a:pPr/>
              <a:t>1</a:t>
            </a:fld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Nakreslit glycerol</a:t>
            </a:r>
            <a:r>
              <a:rPr lang="cs-CZ" baseline="0" dirty="0" smtClean="0"/>
              <a:t> na tabuli.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C35CD-7917-4455-BE24-3C80DA36C7DF}" type="slidenum">
              <a:rPr lang="cs-CZ" smtClean="0"/>
              <a:pPr/>
              <a:t>11</a:t>
            </a:fld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C35CD-7917-4455-BE24-3C80DA36C7DF}" type="slidenum">
              <a:rPr lang="cs-CZ" smtClean="0"/>
              <a:pPr/>
              <a:t>12</a:t>
            </a:fld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r>
              <a:rPr lang="cs-CZ" baseline="0" dirty="0" smtClean="0"/>
              <a:t>Kyselina palmitová</a:t>
            </a:r>
          </a:p>
          <a:p>
            <a:pPr marL="228600" indent="-228600">
              <a:buAutoNum type="arabicPeriod"/>
            </a:pPr>
            <a:r>
              <a:rPr lang="cs-CZ" baseline="0" dirty="0" smtClean="0"/>
              <a:t>Kyseliny olejová</a:t>
            </a:r>
          </a:p>
          <a:p>
            <a:pPr marL="228600" indent="-228600">
              <a:buAutoNum type="arabicPeriod"/>
            </a:pPr>
            <a:r>
              <a:rPr lang="cs-CZ" baseline="0" dirty="0" smtClean="0"/>
              <a:t>Kyselina alfa-</a:t>
            </a:r>
            <a:r>
              <a:rPr lang="cs-CZ" baseline="0" dirty="0" err="1" smtClean="0"/>
              <a:t>linolenová</a:t>
            </a:r>
            <a:endParaRPr lang="cs-CZ" baseline="0" dirty="0" smtClean="0"/>
          </a:p>
          <a:p>
            <a:pPr marL="228600" indent="-228600">
              <a:buAutoNum type="arabicPeriod"/>
            </a:pPr>
            <a:endParaRPr lang="cs-CZ" baseline="0" dirty="0" smtClean="0"/>
          </a:p>
          <a:p>
            <a:pPr marL="228600" indent="-228600">
              <a:buNone/>
            </a:pPr>
            <a:r>
              <a:rPr lang="cs-CZ" baseline="0" dirty="0" smtClean="0"/>
              <a:t>=&gt; Obecný vzorec na tabuli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C35CD-7917-4455-BE24-3C80DA36C7DF}" type="slidenum">
              <a:rPr lang="cs-CZ" smtClean="0"/>
              <a:pPr/>
              <a:t>13</a:t>
            </a:fld>
            <a:endParaRPr 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C35CD-7917-4455-BE24-3C80DA36C7DF}" type="slidenum">
              <a:rPr lang="cs-CZ" smtClean="0"/>
              <a:pPr/>
              <a:t>15</a:t>
            </a:fld>
            <a:endParaRPr 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Symbol"/>
              <a:buChar char="Þ"/>
            </a:pPr>
            <a:r>
              <a:rPr lang="cs-CZ" dirty="0" smtClean="0"/>
              <a:t>zdůraznit, že se jedná o estery</a:t>
            </a:r>
          </a:p>
          <a:p>
            <a:pPr>
              <a:buFont typeface="Symbol"/>
              <a:buChar char="Þ"/>
            </a:pPr>
            <a:r>
              <a:rPr lang="cs-CZ" dirty="0" smtClean="0"/>
              <a:t>výroba</a:t>
            </a:r>
            <a:r>
              <a:rPr lang="cs-CZ" baseline="0" dirty="0" smtClean="0"/>
              <a:t> </a:t>
            </a:r>
            <a:r>
              <a:rPr lang="cs-CZ" dirty="0" smtClean="0"/>
              <a:t>mýdla</a:t>
            </a:r>
          </a:p>
          <a:p>
            <a:pPr>
              <a:buFont typeface="Symbol"/>
              <a:buChar char="Þ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C35CD-7917-4455-BE24-3C80DA36C7DF}" type="slidenum">
              <a:rPr lang="cs-CZ" smtClean="0"/>
              <a:pPr/>
              <a:t>20</a:t>
            </a:fld>
            <a:endParaRPr 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b="0" dirty="0" smtClean="0"/>
              <a:t>Vorvaňovina – z lebeční dutiny vorvaně, vyrábí se i umělá</a:t>
            </a:r>
          </a:p>
          <a:p>
            <a:r>
              <a:rPr lang="cs-CZ" b="1" dirty="0" smtClean="0"/>
              <a:t>Doplňující otázky:</a:t>
            </a:r>
            <a:r>
              <a:rPr lang="cs-CZ" b="0" dirty="0" smtClean="0"/>
              <a:t> K čemu používají včely</a:t>
            </a:r>
            <a:r>
              <a:rPr lang="cs-CZ" b="0" baseline="0" dirty="0" smtClean="0"/>
              <a:t> vosk? K čemu slouží vosky rostlinám?</a:t>
            </a:r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C35CD-7917-4455-BE24-3C80DA36C7DF}" type="slidenum">
              <a:rPr lang="cs-CZ" smtClean="0"/>
              <a:pPr/>
              <a:t>22</a:t>
            </a:fld>
            <a:endParaRPr 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Otázky k videím:</a:t>
            </a:r>
          </a:p>
          <a:p>
            <a:pPr marL="228600" indent="-228600">
              <a:buNone/>
            </a:pPr>
            <a:r>
              <a:rPr lang="cs-CZ" dirty="0" smtClean="0"/>
              <a:t>1. Z čeho je složena biologická membrána? Jaké molekuly tvoří základní strukturu?</a:t>
            </a:r>
            <a:r>
              <a:rPr lang="cs-CZ" baseline="0" dirty="0" smtClean="0"/>
              <a:t> Jak jsou uspořádány? </a:t>
            </a:r>
          </a:p>
          <a:p>
            <a:pPr marL="228600" indent="-228600">
              <a:buFont typeface="Symbol"/>
              <a:buChar char="Þ"/>
            </a:pPr>
            <a:r>
              <a:rPr lang="cs-CZ" baseline="0" dirty="0" smtClean="0"/>
              <a:t>nakreslit na tabuli lipidovou </a:t>
            </a:r>
            <a:r>
              <a:rPr lang="cs-CZ" baseline="0" dirty="0" err="1" smtClean="0"/>
              <a:t>dvojvrstvu</a:t>
            </a:r>
            <a:endParaRPr lang="cs-CZ" baseline="0" dirty="0" smtClean="0"/>
          </a:p>
          <a:p>
            <a:pPr marL="228600" indent="-228600">
              <a:buFont typeface="Symbol"/>
              <a:buNone/>
            </a:pPr>
            <a:r>
              <a:rPr lang="cs-CZ" baseline="0" dirty="0" smtClean="0"/>
              <a:t>2. Co se stalo s molekulami fosfolipidů ve vodném prostředí? Proč?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C35CD-7917-4455-BE24-3C80DA36C7DF}" type="slidenum">
              <a:rPr lang="cs-CZ" smtClean="0"/>
              <a:pPr/>
              <a:t>23</a:t>
            </a:fld>
            <a:endParaRPr lang="cs-CZ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Model fluidní mozaiky</a:t>
            </a:r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C35CD-7917-4455-BE24-3C80DA36C7DF}" type="slidenum">
              <a:rPr lang="cs-CZ" smtClean="0"/>
              <a:pPr/>
              <a:t>25</a:t>
            </a:fld>
            <a:endParaRPr lang="cs-CZ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C35CD-7917-4455-BE24-3C80DA36C7DF}" type="slidenum">
              <a:rPr lang="cs-CZ" smtClean="0"/>
              <a:pPr/>
              <a:t>27</a:t>
            </a:fld>
            <a:endParaRPr lang="cs-CZ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Výroba modelu ze špejlí a modelíny</a:t>
            </a:r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C35CD-7917-4455-BE24-3C80DA36C7DF}" type="slidenum">
              <a:rPr lang="cs-CZ" smtClean="0"/>
              <a:pPr/>
              <a:t>29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 už o lipidech víte? Kde se s nimi setkáváte? O čem se hovoří v médiích? Co se dozvíte, když si do vyhledávače zadáte „tuk“?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C35CD-7917-4455-BE24-3C80DA36C7DF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Experiment</a:t>
            </a:r>
            <a:r>
              <a:rPr lang="cs-CZ" b="0" baseline="0" dirty="0" smtClean="0"/>
              <a:t> – sledujeme vlastnosti</a:t>
            </a:r>
            <a:endParaRPr lang="cs-CZ" baseline="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C35CD-7917-4455-BE24-3C80DA36C7DF}" type="slidenum">
              <a:rPr lang="cs-CZ" smtClean="0"/>
              <a:pPr/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http://www.</a:t>
            </a:r>
            <a:r>
              <a:rPr lang="cs-CZ" dirty="0" err="1" smtClean="0"/>
              <a:t>youtube.com</a:t>
            </a:r>
            <a:r>
              <a:rPr lang="cs-CZ" dirty="0" smtClean="0"/>
              <a:t>/</a:t>
            </a:r>
            <a:r>
              <a:rPr lang="cs-CZ" dirty="0" err="1" smtClean="0"/>
              <a:t>watch</a:t>
            </a:r>
            <a:r>
              <a:rPr lang="cs-CZ" dirty="0" smtClean="0"/>
              <a:t>?v=7JRsEEJTcq0&amp;feature=</a:t>
            </a:r>
            <a:r>
              <a:rPr lang="cs-CZ" dirty="0" err="1" smtClean="0"/>
              <a:t>related</a:t>
            </a:r>
            <a:endParaRPr lang="cs-CZ" dirty="0" smtClean="0"/>
          </a:p>
          <a:p>
            <a:endParaRPr lang="cs-CZ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 se dělo? Co jste pozorovali?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C35CD-7917-4455-BE24-3C80DA36C7DF}" type="slidenum">
              <a:rPr lang="cs-CZ" smtClean="0"/>
              <a:pPr/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Doplňující</a:t>
            </a:r>
            <a:r>
              <a:rPr lang="cs-CZ" b="1" baseline="0" dirty="0" smtClean="0"/>
              <a:t> otázky: </a:t>
            </a:r>
            <a:r>
              <a:rPr lang="cs-CZ" baseline="0" dirty="0" smtClean="0"/>
              <a:t>Které hydrofilní látky znáte? Je voda polární nebo nepolární rozpouštědlo? Jaké znáte nepolární rozpouštědla? </a:t>
            </a:r>
          </a:p>
          <a:p>
            <a:r>
              <a:rPr lang="cs-CZ" b="1" baseline="0" dirty="0" smtClean="0"/>
              <a:t>Obrázek – surový olej v Golfském zálivu</a:t>
            </a:r>
            <a:r>
              <a:rPr lang="cs-CZ" b="0" baseline="0" dirty="0" smtClean="0"/>
              <a:t> – Kde je Golfský záliv? Kde se tam olej vzal? Je to OK? =&gt; rozdat článek (</a:t>
            </a:r>
            <a:r>
              <a:rPr lang="cs-CZ" b="0" baseline="0" dirty="0" err="1" smtClean="0"/>
              <a:t>Canadien</a:t>
            </a:r>
            <a:r>
              <a:rPr lang="cs-CZ" b="0" baseline="0" dirty="0" smtClean="0"/>
              <a:t> </a:t>
            </a:r>
            <a:r>
              <a:rPr lang="cs-CZ" b="0" baseline="0" dirty="0" err="1" smtClean="0"/>
              <a:t>Wildlife</a:t>
            </a:r>
            <a:r>
              <a:rPr lang="cs-CZ" b="0" baseline="0" dirty="0" smtClean="0"/>
              <a:t> </a:t>
            </a:r>
            <a:r>
              <a:rPr lang="cs-CZ" b="0" baseline="0" dirty="0" err="1" smtClean="0"/>
              <a:t>Federation</a:t>
            </a:r>
            <a:r>
              <a:rPr lang="cs-CZ" b="0" baseline="0" dirty="0" smtClean="0"/>
              <a:t>)</a:t>
            </a:r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C35CD-7917-4455-BE24-3C80DA36C7DF}" type="slidenum">
              <a:rPr lang="cs-CZ" smtClean="0"/>
              <a:pPr/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ZÁSOBNÍ =&gt; hlavní zásobní forma</a:t>
            </a:r>
            <a:r>
              <a:rPr lang="cs-CZ" baseline="0" dirty="0" smtClean="0"/>
              <a:t> uhlíku a energie (podkožní tuk, olejnatá semena)</a:t>
            </a:r>
          </a:p>
          <a:p>
            <a:r>
              <a:rPr lang="cs-CZ" baseline="0" dirty="0" smtClean="0"/>
              <a:t>STRUKTURNÍ =&gt; součást </a:t>
            </a:r>
            <a:r>
              <a:rPr lang="cs-CZ" baseline="0" dirty="0" err="1" smtClean="0"/>
              <a:t>biomembrán</a:t>
            </a:r>
            <a:r>
              <a:rPr lang="cs-CZ" baseline="0" dirty="0" smtClean="0"/>
              <a:t>, nervové tkáně</a:t>
            </a:r>
          </a:p>
          <a:p>
            <a:r>
              <a:rPr lang="cs-CZ" baseline="0" dirty="0" smtClean="0"/>
              <a:t>OCHRANNÉ =&gt; izolační bariéra - podkožní tuk, ochrana orgánů (nejen proti chladu)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C35CD-7917-4455-BE24-3C80DA36C7DF}" type="slidenum">
              <a:rPr lang="cs-CZ" smtClean="0"/>
              <a:pPr/>
              <a:t>7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C35CD-7917-4455-BE24-3C80DA36C7DF}" type="slidenum">
              <a:rPr lang="cs-CZ" smtClean="0"/>
              <a:pPr/>
              <a:t>8</a:t>
            </a:fld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Doplňující otázky:</a:t>
            </a:r>
            <a:r>
              <a:rPr lang="cs-CZ" b="0" dirty="0" smtClean="0"/>
              <a:t> Jaký je obecný vzorec alkoholu? (nakreslit na tabuli) Jakou charakteristickou</a:t>
            </a:r>
            <a:r>
              <a:rPr lang="cs-CZ" b="0" baseline="0" dirty="0" smtClean="0"/>
              <a:t> skupinu tedy alkoholy obsahují?</a:t>
            </a:r>
          </a:p>
          <a:p>
            <a:endParaRPr lang="cs-CZ" b="0" baseline="0" dirty="0" smtClean="0"/>
          </a:p>
          <a:p>
            <a:r>
              <a:rPr lang="cs-CZ" b="0" baseline="0" dirty="0" smtClean="0"/>
              <a:t>=&gt; Estery vznikají reakcí alkoholu a karboxylové kyseliny.  =&gt; nakreslit na tabuli obecně esterifikaci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C35CD-7917-4455-BE24-3C80DA36C7DF}" type="slidenum">
              <a:rPr lang="cs-CZ" smtClean="0"/>
              <a:pPr/>
              <a:t>9</a:t>
            </a:fld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Doplňující otázky: </a:t>
            </a:r>
            <a:r>
              <a:rPr lang="cs-CZ" b="0" dirty="0" smtClean="0"/>
              <a:t>Co znamená „alifatické“ a „monokarboxylové“?</a:t>
            </a:r>
          </a:p>
          <a:p>
            <a:r>
              <a:rPr lang="cs-CZ" b="1" dirty="0" smtClean="0"/>
              <a:t>ŘETĚZCE – </a:t>
            </a:r>
            <a:r>
              <a:rPr lang="cs-CZ" b="0" dirty="0" smtClean="0"/>
              <a:t>lineární, větvené,</a:t>
            </a:r>
            <a:r>
              <a:rPr lang="cs-CZ" b="0" baseline="0" dirty="0" smtClean="0"/>
              <a:t> alicyklické / nasycené, nenasycené / s konfigurací dvojných vazeb </a:t>
            </a:r>
            <a:r>
              <a:rPr lang="cs-CZ" b="0" i="1" baseline="0" dirty="0" smtClean="0"/>
              <a:t>cis</a:t>
            </a:r>
            <a:r>
              <a:rPr lang="cs-CZ" b="0" baseline="0" dirty="0" smtClean="0"/>
              <a:t> nebo </a:t>
            </a:r>
            <a:r>
              <a:rPr lang="cs-CZ" b="0" i="1" baseline="0" dirty="0" smtClean="0"/>
              <a:t>trans</a:t>
            </a:r>
            <a:endParaRPr lang="cs-CZ" b="0" i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C35CD-7917-4455-BE24-3C80DA36C7DF}" type="slidenum">
              <a:rPr lang="cs-CZ" smtClean="0"/>
              <a:pPr/>
              <a:t>10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A869B-DC54-42D3-A309-64FB1724FF6D}" type="datetimeFigureOut">
              <a:rPr lang="cs-CZ" smtClean="0"/>
              <a:pPr/>
              <a:t>14.1.2012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C1C40-654D-4E41-8E9B-D851AA7C0B4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A869B-DC54-42D3-A309-64FB1724FF6D}" type="datetimeFigureOut">
              <a:rPr lang="cs-CZ" smtClean="0"/>
              <a:pPr/>
              <a:t>14.1.2012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C1C40-654D-4E41-8E9B-D851AA7C0B4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A869B-DC54-42D3-A309-64FB1724FF6D}" type="datetimeFigureOut">
              <a:rPr lang="cs-CZ" smtClean="0"/>
              <a:pPr/>
              <a:t>14.1.2012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C1C40-654D-4E41-8E9B-D851AA7C0B4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A869B-DC54-42D3-A309-64FB1724FF6D}" type="datetimeFigureOut">
              <a:rPr lang="cs-CZ" smtClean="0"/>
              <a:pPr/>
              <a:t>14.1.2012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C1C40-654D-4E41-8E9B-D851AA7C0B4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A869B-DC54-42D3-A309-64FB1724FF6D}" type="datetimeFigureOut">
              <a:rPr lang="cs-CZ" smtClean="0"/>
              <a:pPr/>
              <a:t>14.1.2012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C1C40-654D-4E41-8E9B-D851AA7C0B4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A869B-DC54-42D3-A309-64FB1724FF6D}" type="datetimeFigureOut">
              <a:rPr lang="cs-CZ" smtClean="0"/>
              <a:pPr/>
              <a:t>14.1.2012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C1C40-654D-4E41-8E9B-D851AA7C0B4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A869B-DC54-42D3-A309-64FB1724FF6D}" type="datetimeFigureOut">
              <a:rPr lang="cs-CZ" smtClean="0"/>
              <a:pPr/>
              <a:t>14.1.2012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C1C40-654D-4E41-8E9B-D851AA7C0B4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A869B-DC54-42D3-A309-64FB1724FF6D}" type="datetimeFigureOut">
              <a:rPr lang="cs-CZ" smtClean="0"/>
              <a:pPr/>
              <a:t>14.1.2012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C1C40-654D-4E41-8E9B-D851AA7C0B4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A869B-DC54-42D3-A309-64FB1724FF6D}" type="datetimeFigureOut">
              <a:rPr lang="cs-CZ" smtClean="0"/>
              <a:pPr/>
              <a:t>14.1.2012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C1C40-654D-4E41-8E9B-D851AA7C0B4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A869B-DC54-42D3-A309-64FB1724FF6D}" type="datetimeFigureOut">
              <a:rPr lang="cs-CZ" smtClean="0"/>
              <a:pPr/>
              <a:t>14.1.2012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C1C40-654D-4E41-8E9B-D851AA7C0B4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A869B-DC54-42D3-A309-64FB1724FF6D}" type="datetimeFigureOut">
              <a:rPr lang="cs-CZ" smtClean="0"/>
              <a:pPr/>
              <a:t>14.1.2012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C1C40-654D-4E41-8E9B-D851AA7C0B4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DA869B-DC54-42D3-A309-64FB1724FF6D}" type="datetimeFigureOut">
              <a:rPr lang="cs-CZ" smtClean="0"/>
              <a:pPr/>
              <a:t>14.1.2012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DC1C40-654D-4E41-8E9B-D851AA7C0B4E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Rl5EmUQdkuI&amp;feature=related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youtube.com/watch?v=KNZpAwjCaxQ&amp;feature=related" TargetMode="External"/><Relationship Id="rId4" Type="http://schemas.openxmlformats.org/officeDocument/2006/relationships/hyperlink" Target="http://www.youtube.com/watch?v=lm-dAvbl330&amp;feature=related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66CC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620688"/>
            <a:ext cx="7918648" cy="2880320"/>
          </a:xfrm>
        </p:spPr>
        <p:txBody>
          <a:bodyPr>
            <a:noAutofit/>
          </a:bodyPr>
          <a:lstStyle/>
          <a:p>
            <a:r>
              <a:rPr lang="cs-CZ" sz="5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Všechno </a:t>
            </a:r>
            <a:br>
              <a:rPr lang="cs-CZ" sz="5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cs-CZ" sz="5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souvisí</a:t>
            </a:r>
            <a:br>
              <a:rPr lang="cs-CZ" sz="5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cs-CZ" sz="5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se vším?</a:t>
            </a:r>
            <a:endParaRPr lang="cs-CZ" sz="5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1266" name="Picture 2" descr="http://www.opengate.cz/img/edee/news/content/X-200910071752365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3190" y="3645024"/>
            <a:ext cx="3817620" cy="2865120"/>
          </a:xfrm>
          <a:prstGeom prst="rect">
            <a:avLst/>
          </a:prstGeom>
          <a:noFill/>
        </p:spPr>
      </p:pic>
      <p:pic>
        <p:nvPicPr>
          <p:cNvPr id="11268" name="Picture 4" descr="http://www.modernikuchyne.info/pic/olive-oi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42602">
            <a:off x="6732240" y="260648"/>
            <a:ext cx="1944216" cy="1944216"/>
          </a:xfrm>
          <a:prstGeom prst="rect">
            <a:avLst/>
          </a:prstGeom>
          <a:noFill/>
        </p:spPr>
      </p:pic>
      <p:pic>
        <p:nvPicPr>
          <p:cNvPr id="11272" name="Picture 8" descr="http://www.aspczech.cz/upload.cs/4/4b851894-b_3-palmovy_tu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345988">
            <a:off x="683568" y="620688"/>
            <a:ext cx="2229473" cy="14847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66CC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Mastné kyseliny</a:t>
            </a:r>
            <a:endParaRPr lang="cs-CZ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= </a:t>
            </a:r>
            <a:r>
              <a:rPr lang="cs-CZ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mnohouhlíkaté</a:t>
            </a:r>
            <a:r>
              <a:rPr lang="cs-CZ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alifatické monokarboxylové kyseliny</a:t>
            </a:r>
          </a:p>
          <a:p>
            <a:pPr>
              <a:buNone/>
            </a:pPr>
            <a:endParaRPr lang="cs-CZ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buNone/>
            </a:pPr>
            <a:r>
              <a:rPr lang="cs-CZ" sz="3600" dirty="0" smtClean="0">
                <a:solidFill>
                  <a:srgbClr val="FFC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JSOU ODPOVĚDNÉ ZA CELKOVÝ HYDROFOBNÍ CHARAKTER MOLEKULY LIPIDU</a:t>
            </a:r>
            <a:endParaRPr lang="cs-CZ" sz="3600" dirty="0">
              <a:solidFill>
                <a:srgbClr val="FFC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7650" name="Picture 2" descr="http://www.raw-milk-facts.com/images/StearicAcid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17809" y="5157190"/>
            <a:ext cx="6108383" cy="1477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66CC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ACYLGLYCEROLY </a:t>
            </a:r>
            <a:r>
              <a:rPr lang="cs-CZ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(glyceridy)</a:t>
            </a:r>
            <a:endParaRPr lang="cs-CZ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= estery vyšších mastných kyselin a glycerolu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sz="2800" dirty="0" smtClean="0">
                <a:sym typeface="Symbol"/>
              </a:rPr>
              <a:t>podle počtu acylových skupin:</a:t>
            </a:r>
          </a:p>
          <a:p>
            <a:pPr>
              <a:buFont typeface="Symbol"/>
              <a:buChar char="®"/>
            </a:pPr>
            <a:r>
              <a:rPr lang="cs-CZ" dirty="0" smtClean="0">
                <a:sym typeface="Symbol"/>
              </a:rPr>
              <a:t> </a:t>
            </a:r>
            <a:r>
              <a:rPr lang="cs-CZ" dirty="0" err="1" smtClean="0">
                <a:sym typeface="Symbol"/>
              </a:rPr>
              <a:t>monoacylglyceroly</a:t>
            </a:r>
            <a:endParaRPr lang="cs-CZ" dirty="0" smtClean="0">
              <a:sym typeface="Symbol"/>
            </a:endParaRPr>
          </a:p>
          <a:p>
            <a:pPr>
              <a:buFont typeface="Symbol"/>
              <a:buChar char="®"/>
            </a:pPr>
            <a:r>
              <a:rPr lang="cs-CZ" dirty="0" smtClean="0">
                <a:sym typeface="Symbol"/>
              </a:rPr>
              <a:t> </a:t>
            </a:r>
            <a:r>
              <a:rPr lang="cs-CZ" dirty="0" err="1" smtClean="0">
                <a:sym typeface="Symbol"/>
              </a:rPr>
              <a:t>diacylglyceroly</a:t>
            </a:r>
            <a:endParaRPr lang="cs-CZ" dirty="0" smtClean="0">
              <a:sym typeface="Symbol"/>
            </a:endParaRPr>
          </a:p>
          <a:p>
            <a:pPr>
              <a:buFont typeface="Symbol"/>
              <a:buChar char="®"/>
            </a:pPr>
            <a:r>
              <a:rPr lang="cs-CZ" dirty="0" smtClean="0">
                <a:sym typeface="Symbol"/>
              </a:rPr>
              <a:t> </a:t>
            </a:r>
            <a:r>
              <a:rPr lang="cs-CZ" dirty="0" err="1" smtClean="0">
                <a:sym typeface="Symbol"/>
              </a:rPr>
              <a:t>triacylglyceroly</a:t>
            </a:r>
            <a:endParaRPr lang="cs-CZ" dirty="0" smtClean="0">
              <a:sym typeface="Symbol"/>
            </a:endParaRPr>
          </a:p>
          <a:p>
            <a:pPr>
              <a:buNone/>
            </a:pPr>
            <a:endParaRPr lang="cs-CZ" dirty="0"/>
          </a:p>
        </p:txBody>
      </p:sp>
      <p:pic>
        <p:nvPicPr>
          <p:cNvPr id="5" name="Obrázek 4" descr="noname0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160" y="2708920"/>
            <a:ext cx="1885950" cy="289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66CC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Jaké mastné kyseliny?</a:t>
            </a:r>
            <a:endParaRPr lang="cs-CZ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600200"/>
            <a:ext cx="8892480" cy="4525963"/>
          </a:xfrm>
        </p:spPr>
        <p:txBody>
          <a:bodyPr/>
          <a:lstStyle/>
          <a:p>
            <a:pPr>
              <a:buNone/>
            </a:pPr>
            <a:r>
              <a:rPr lang="cs-CZ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kyselina palmitová CH</a:t>
            </a:r>
            <a:r>
              <a:rPr lang="cs-CZ" sz="2800" baseline="-25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3</a:t>
            </a:r>
            <a:r>
              <a:rPr lang="cs-CZ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(CH</a:t>
            </a:r>
            <a:r>
              <a:rPr lang="cs-CZ" sz="2800" baseline="-25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</a:t>
            </a:r>
            <a:r>
              <a:rPr lang="cs-CZ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  <a:r>
              <a:rPr lang="cs-CZ" sz="2800" baseline="-25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14</a:t>
            </a:r>
            <a:r>
              <a:rPr lang="cs-CZ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COOH</a:t>
            </a:r>
          </a:p>
          <a:p>
            <a:pPr>
              <a:buNone/>
            </a:pPr>
            <a:r>
              <a:rPr lang="cs-CZ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kyselina stearová CH</a:t>
            </a:r>
            <a:r>
              <a:rPr lang="cs-CZ" sz="2800" baseline="-25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3</a:t>
            </a:r>
            <a:r>
              <a:rPr lang="cs-CZ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(CH</a:t>
            </a:r>
            <a:r>
              <a:rPr lang="cs-CZ" sz="2800" baseline="-25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</a:t>
            </a:r>
            <a:r>
              <a:rPr lang="cs-CZ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  <a:r>
              <a:rPr lang="cs-CZ" sz="2800" baseline="-25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16</a:t>
            </a:r>
            <a:r>
              <a:rPr lang="cs-CZ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COOH</a:t>
            </a:r>
          </a:p>
          <a:p>
            <a:pPr>
              <a:buNone/>
            </a:pPr>
            <a:r>
              <a:rPr lang="cs-CZ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kyselina olejová CH</a:t>
            </a:r>
            <a:r>
              <a:rPr lang="cs-CZ" sz="2800" baseline="-25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3</a:t>
            </a:r>
            <a:r>
              <a:rPr lang="cs-CZ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(CH</a:t>
            </a:r>
            <a:r>
              <a:rPr lang="cs-CZ" sz="2800" baseline="-25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</a:t>
            </a:r>
            <a:r>
              <a:rPr lang="cs-CZ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  <a:r>
              <a:rPr lang="cs-CZ" sz="2800" baseline="-25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7</a:t>
            </a:r>
            <a:r>
              <a:rPr lang="cs-CZ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CH=CH(CH</a:t>
            </a:r>
            <a:r>
              <a:rPr lang="cs-CZ" sz="2800" baseline="-25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</a:t>
            </a:r>
            <a:r>
              <a:rPr lang="cs-CZ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  <a:r>
              <a:rPr lang="cs-CZ" sz="2800" baseline="-25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7</a:t>
            </a:r>
            <a:r>
              <a:rPr lang="cs-CZ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COOH</a:t>
            </a:r>
          </a:p>
          <a:p>
            <a:pPr>
              <a:buNone/>
            </a:pPr>
            <a:endParaRPr lang="cs-CZ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cs-CZ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3794" name="Picture 2" descr="http://www.scienceofcooking.com/oleic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95538" y="3356992"/>
            <a:ext cx="4352925" cy="3152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66CC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Jak vypadá </a:t>
            </a:r>
            <a:r>
              <a:rPr lang="cs-CZ" sz="3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triacylglycerol</a:t>
            </a:r>
            <a:r>
              <a:rPr lang="cs-CZ" sz="3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?</a:t>
            </a:r>
            <a:endParaRPr lang="cs-CZ" sz="3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cs-CZ" sz="2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cs-CZ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Př.: </a:t>
            </a:r>
            <a:endParaRPr lang="cs-CZ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1746" name="Picture 2" descr="http://www.chm.bris.ac.uk/motm/acetylcoa/homer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404664"/>
            <a:ext cx="2324100" cy="2286001"/>
          </a:xfrm>
          <a:prstGeom prst="rect">
            <a:avLst/>
          </a:prstGeom>
          <a:noFill/>
        </p:spPr>
      </p:pic>
      <p:pic>
        <p:nvPicPr>
          <p:cNvPr id="31748" name="Picture 4" descr="http://upload.wikimedia.org/wikipedia/commons/b/be/Fat_triglyceride_shorthand_formul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9734" y="2853982"/>
            <a:ext cx="8104533" cy="3587945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66CC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TUKY vs. OLEJE</a:t>
            </a:r>
            <a:endParaRPr lang="cs-CZ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cs-CZ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lipos</a:t>
            </a:r>
            <a:r>
              <a:rPr lang="cs-CZ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cs-CZ" sz="2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řec</a:t>
            </a:r>
            <a:r>
              <a:rPr lang="cs-CZ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.) </a:t>
            </a:r>
            <a:r>
              <a:rPr lang="cs-CZ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= tuk</a:t>
            </a:r>
          </a:p>
          <a:p>
            <a:pPr>
              <a:buNone/>
            </a:pPr>
            <a:endParaRPr lang="cs-CZ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cs-CZ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cs-CZ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cs-CZ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cs-CZ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cs-CZ" dirty="0"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lang="cs-CZ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uky – pevné</a:t>
            </a:r>
          </a:p>
          <a:p>
            <a:pPr>
              <a:buNone/>
            </a:pPr>
            <a:r>
              <a:rPr lang="cs-CZ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oleje – kapalné</a:t>
            </a:r>
          </a:p>
          <a:p>
            <a:pPr>
              <a:buNone/>
            </a:pPr>
            <a:r>
              <a:rPr lang="cs-CZ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(při pokojové teplotě)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34818" name="Picture 2" descr="http://www.ssss.cz/files/kpucebnice/images/pv/kopie/tuk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8842" y="2276872"/>
            <a:ext cx="3114893" cy="2304256"/>
          </a:xfrm>
          <a:prstGeom prst="rect">
            <a:avLst/>
          </a:prstGeom>
          <a:noFill/>
        </p:spPr>
      </p:pic>
      <p:pic>
        <p:nvPicPr>
          <p:cNvPr id="34820" name="Picture 4" descr="http://www.ssss.cz/files/kpucebnice/images/pv/kopie/tuk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492896"/>
            <a:ext cx="3888432" cy="2752664"/>
          </a:xfrm>
          <a:prstGeom prst="rect">
            <a:avLst/>
          </a:prstGeom>
          <a:noFill/>
        </p:spPr>
      </p:pic>
      <p:pic>
        <p:nvPicPr>
          <p:cNvPr id="34822" name="Picture 6" descr="Zavřít okn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332656"/>
            <a:ext cx="1583576" cy="1872208"/>
          </a:xfrm>
          <a:prstGeom prst="rect">
            <a:avLst/>
          </a:prstGeom>
          <a:noFill/>
        </p:spPr>
      </p:pic>
      <p:pic>
        <p:nvPicPr>
          <p:cNvPr id="34824" name="Picture 8" descr="http://media.novinky.cz/273/202738-top_foto1-gfdr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1340768"/>
            <a:ext cx="2592288" cy="14603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66CC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FFC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Identifikace tuků v potravinách</a:t>
            </a:r>
            <a:endParaRPr lang="cs-CZ" dirty="0">
              <a:solidFill>
                <a:srgbClr val="FFC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sz="2800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Pomůcky:</a:t>
            </a:r>
            <a:r>
              <a:rPr lang="cs-CZ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filtrační papír, nůžky, třecí miska s tloučkem, 2 kádinky</a:t>
            </a:r>
          </a:p>
          <a:p>
            <a:pPr>
              <a:buNone/>
            </a:pPr>
            <a:r>
              <a:rPr lang="cs-CZ" sz="2800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Chemikálie:</a:t>
            </a:r>
            <a:r>
              <a:rPr lang="cs-CZ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2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ethanolový</a:t>
            </a:r>
            <a:r>
              <a:rPr lang="cs-CZ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roztok </a:t>
            </a:r>
            <a:r>
              <a:rPr lang="cs-CZ" sz="2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Sudanu</a:t>
            </a:r>
            <a:r>
              <a:rPr lang="cs-CZ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cs-CZ" sz="2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ethanol</a:t>
            </a:r>
            <a:r>
              <a:rPr lang="cs-CZ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vzorky olejnatých plodů, kvasnice</a:t>
            </a:r>
          </a:p>
          <a:p>
            <a:pPr>
              <a:buNone/>
            </a:pPr>
            <a:endParaRPr lang="cs-CZ" sz="2800" u="sng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cs-CZ" sz="2800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Postup:</a:t>
            </a:r>
            <a:endParaRPr lang="cs-CZ" sz="2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14350" indent="-514350">
              <a:buAutoNum type="arabicPeriod"/>
            </a:pPr>
            <a:r>
              <a:rPr lang="cs-CZ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Nastříhat filtrační papír a čtverce.</a:t>
            </a:r>
          </a:p>
          <a:p>
            <a:pPr marL="514350" indent="-514350">
              <a:buNone/>
            </a:pPr>
            <a:endParaRPr lang="cs-CZ" sz="2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14350" indent="-514350">
              <a:buAutoNum type="arabicPeriod"/>
            </a:pPr>
            <a:r>
              <a:rPr lang="cs-CZ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Na každý papír napsat název vzorku.</a:t>
            </a:r>
            <a:endParaRPr lang="cs-CZ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66CC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FFC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Identifikace tuků v potravinách</a:t>
            </a:r>
            <a:endParaRPr lang="cs-CZ" dirty="0">
              <a:solidFill>
                <a:srgbClr val="FFC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3. Na střed čtverce filtračního papíru rozmáčknout příslušný vzorek (jádro ořechu, kvasnice rozdrcené s křemenným pískem apod.).</a:t>
            </a:r>
          </a:p>
          <a:p>
            <a:pPr>
              <a:buNone/>
            </a:pPr>
            <a:endParaRPr lang="cs-CZ" sz="2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cs-CZ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4. Zbytky materiálu z papíru odstranit.</a:t>
            </a:r>
          </a:p>
          <a:p>
            <a:pPr>
              <a:buNone/>
            </a:pPr>
            <a:endParaRPr lang="cs-CZ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buNone/>
            </a:pPr>
            <a:r>
              <a:rPr lang="cs-CZ" sz="3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Zůstala mastná </a:t>
            </a:r>
            <a:r>
              <a:rPr lang="cs-CZ" sz="3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skrvna</a:t>
            </a:r>
            <a:r>
              <a:rPr lang="cs-CZ" sz="3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?</a:t>
            </a:r>
            <a:endParaRPr lang="cs-CZ" sz="3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66CC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FFC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Identifikace tuků v potravinách</a:t>
            </a:r>
            <a:endParaRPr lang="cs-CZ" dirty="0">
              <a:solidFill>
                <a:srgbClr val="FFC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5. Papírky namočit na 2 min do </a:t>
            </a:r>
            <a:r>
              <a:rPr lang="cs-CZ" sz="2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ethanolového</a:t>
            </a:r>
            <a:r>
              <a:rPr lang="cs-CZ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roztoku </a:t>
            </a:r>
            <a:r>
              <a:rPr lang="cs-CZ" sz="2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Sudanu</a:t>
            </a:r>
            <a:r>
              <a:rPr lang="cs-CZ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>
              <a:buNone/>
            </a:pPr>
            <a:endParaRPr lang="cs-CZ" sz="2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cs-CZ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6. Vyjmuté papírky propláchnout v kádince s čistým </a:t>
            </a:r>
            <a:r>
              <a:rPr lang="cs-CZ" sz="2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ethanolem</a:t>
            </a:r>
            <a:r>
              <a:rPr lang="cs-CZ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(dokud se nevymyje přebytečné barvivo).</a:t>
            </a:r>
          </a:p>
          <a:p>
            <a:pPr>
              <a:buNone/>
            </a:pPr>
            <a:endParaRPr lang="cs-CZ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buNone/>
            </a:pPr>
            <a:r>
              <a:rPr lang="cs-CZ" sz="3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PŘÍTOMNÉ LIPIDY =</a:t>
            </a:r>
            <a:r>
              <a:rPr lang="cs-CZ" sz="3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30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ČERVENÁ SKVRNA</a:t>
            </a:r>
            <a:endParaRPr lang="cs-CZ" sz="3000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66CC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FFC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Identifikace tuků v potravinách</a:t>
            </a:r>
            <a:endParaRPr lang="cs-CZ" dirty="0">
              <a:solidFill>
                <a:srgbClr val="FFC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cs-CZ" sz="3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Který vzorek obsahoval nejvíc tuků?</a:t>
            </a:r>
            <a:endParaRPr lang="cs-CZ" sz="3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6868" name="Picture 4" descr="http://nd02.jxs.cz/702/760/3e93c98aa2_58548641_o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2009" y="2348880"/>
            <a:ext cx="6539983" cy="44341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66CC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TUKY vs. OLEJE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Symbol"/>
              <a:buChar char="®"/>
            </a:pPr>
            <a:r>
              <a:rPr lang="cs-CZ" sz="2400" dirty="0" smtClean="0">
                <a:latin typeface="Verdana" pitchFamily="34" charset="0"/>
                <a:ea typeface="Verdana" pitchFamily="34" charset="0"/>
                <a:cs typeface="Verdana" pitchFamily="34" charset="0"/>
                <a:sym typeface="Symbol"/>
              </a:rPr>
              <a:t>rostlinného i živočišného původu</a:t>
            </a:r>
          </a:p>
          <a:p>
            <a:pPr>
              <a:buNone/>
            </a:pPr>
            <a:r>
              <a:rPr lang="cs-CZ" sz="2400" u="sng" dirty="0" smtClean="0">
                <a:latin typeface="Verdana" pitchFamily="34" charset="0"/>
                <a:ea typeface="Verdana" pitchFamily="34" charset="0"/>
                <a:cs typeface="Verdana" pitchFamily="34" charset="0"/>
                <a:sym typeface="Symbol"/>
              </a:rPr>
              <a:t>Získávání:</a:t>
            </a:r>
          </a:p>
          <a:p>
            <a:pPr>
              <a:buNone/>
            </a:pPr>
            <a:r>
              <a:rPr lang="cs-CZ" sz="2400" dirty="0" smtClean="0">
                <a:latin typeface="Verdana" pitchFamily="34" charset="0"/>
                <a:ea typeface="Verdana" pitchFamily="34" charset="0"/>
                <a:cs typeface="Verdana" pitchFamily="34" charset="0"/>
                <a:sym typeface="Symbol"/>
              </a:rPr>
              <a:t>vyškvařováním                                       lisováním</a:t>
            </a:r>
            <a:endParaRPr lang="cs-CZ" sz="2400" dirty="0">
              <a:latin typeface="Verdana" pitchFamily="34" charset="0"/>
              <a:ea typeface="Verdana" pitchFamily="34" charset="0"/>
              <a:cs typeface="Verdana" pitchFamily="34" charset="0"/>
              <a:sym typeface="Symbol"/>
            </a:endParaRPr>
          </a:p>
          <a:p>
            <a:pPr>
              <a:buNone/>
            </a:pPr>
            <a:endParaRPr lang="cs-CZ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Picture 6" descr="http://www.ssss.cz/files/ucebnice_3lete_obory/pv/obrazky/zarizeni/tuk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001698"/>
            <a:ext cx="1800200" cy="3739670"/>
          </a:xfrm>
          <a:prstGeom prst="rect">
            <a:avLst/>
          </a:prstGeom>
          <a:noFill/>
        </p:spPr>
      </p:pic>
      <p:pic>
        <p:nvPicPr>
          <p:cNvPr id="39940" name="Picture 4" descr="http://oko.yin.cz/23/olivovy-olej/olivovy-olej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4505739"/>
            <a:ext cx="3528392" cy="2352261"/>
          </a:xfrm>
          <a:prstGeom prst="rect">
            <a:avLst/>
          </a:prstGeom>
          <a:noFill/>
        </p:spPr>
      </p:pic>
      <p:pic>
        <p:nvPicPr>
          <p:cNvPr id="39938" name="Picture 2" descr="http://ua.all.biz/img/ua/catalog/1026301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2636912"/>
            <a:ext cx="3096344" cy="28534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66CC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620688"/>
            <a:ext cx="7918648" cy="2880320"/>
          </a:xfrm>
        </p:spPr>
        <p:txBody>
          <a:bodyPr>
            <a:noAutofit/>
          </a:bodyPr>
          <a:lstStyle/>
          <a:p>
            <a:r>
              <a:rPr lang="cs-CZ" sz="5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Lipidy </a:t>
            </a:r>
            <a:br>
              <a:rPr lang="cs-CZ" sz="5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cs-CZ" sz="5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&amp;</a:t>
            </a:r>
            <a:br>
              <a:rPr lang="cs-CZ" sz="5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cs-CZ" sz="5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biologické membrány</a:t>
            </a:r>
            <a:endParaRPr lang="cs-CZ" sz="5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1266" name="Picture 2" descr="http://www.opengate.cz/img/edee/news/content/X-200910071752365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3190" y="3645024"/>
            <a:ext cx="3817620" cy="2865120"/>
          </a:xfrm>
          <a:prstGeom prst="rect">
            <a:avLst/>
          </a:prstGeom>
          <a:noFill/>
        </p:spPr>
      </p:pic>
      <p:pic>
        <p:nvPicPr>
          <p:cNvPr id="11268" name="Picture 4" descr="http://www.modernikuchyne.info/pic/olive-oi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42602">
            <a:off x="6732240" y="260648"/>
            <a:ext cx="1944216" cy="1944216"/>
          </a:xfrm>
          <a:prstGeom prst="rect">
            <a:avLst/>
          </a:prstGeom>
          <a:noFill/>
        </p:spPr>
      </p:pic>
      <p:pic>
        <p:nvPicPr>
          <p:cNvPr id="11272" name="Picture 8" descr="http://www.aspczech.cz/upload.cs/4/4b851894-b_3-palmovy_tu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345988">
            <a:off x="683568" y="620688"/>
            <a:ext cx="2229473" cy="14847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66CC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Alkalická hydrolýza?</a:t>
            </a:r>
            <a:endParaRPr lang="cs-CZ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endParaRPr lang="cs-CZ" u="sng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buNone/>
            </a:pPr>
            <a:r>
              <a:rPr lang="cs-CZ" b="1" u="sng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Domácí úkol:</a:t>
            </a:r>
          </a:p>
          <a:p>
            <a:pPr algn="ctr">
              <a:buNone/>
            </a:pPr>
            <a:endParaRPr lang="cs-CZ" u="sng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14350" indent="-514350" algn="ctr">
              <a:buAutoNum type="arabicPeriod"/>
            </a:pPr>
            <a:r>
              <a:rPr lang="cs-CZ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Napsat obecnou rovnici.</a:t>
            </a:r>
          </a:p>
          <a:p>
            <a:pPr marL="514350" indent="-514350" algn="ctr">
              <a:buAutoNum type="arabicPeriod"/>
            </a:pPr>
            <a:r>
              <a:rPr lang="cs-CZ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Zjistit, k čemu se používá.</a:t>
            </a:r>
          </a:p>
          <a:p>
            <a:pPr marL="514350" indent="-514350" algn="ctr">
              <a:buAutoNum type="arabicPeriod"/>
            </a:pPr>
            <a:r>
              <a:rPr lang="cs-CZ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Jak se produkt </a:t>
            </a:r>
            <a:r>
              <a:rPr lang="cs-CZ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vyrábí </a:t>
            </a:r>
            <a:r>
              <a:rPr lang="cs-CZ" smtClean="0">
                <a:latin typeface="Verdana" pitchFamily="34" charset="0"/>
                <a:ea typeface="Verdana" pitchFamily="34" charset="0"/>
                <a:cs typeface="Verdana" pitchFamily="34" charset="0"/>
              </a:rPr>
              <a:t>a upravuje?</a:t>
            </a:r>
            <a:endParaRPr lang="cs-CZ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14350" indent="-514350" algn="ctr">
              <a:buNone/>
            </a:pPr>
            <a:endParaRPr lang="cs-CZ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14350" indent="-514350" algn="ctr">
              <a:buNone/>
            </a:pPr>
            <a:r>
              <a:rPr lang="cs-CZ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Odevzdat písemně!</a:t>
            </a:r>
            <a:endParaRPr lang="cs-CZ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66CC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Ztužování tuků</a:t>
            </a:r>
            <a:endParaRPr lang="cs-CZ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Symbol"/>
              <a:buChar char="Þ"/>
            </a:pPr>
            <a:r>
              <a:rPr lang="cs-CZ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čím vyšší obsah nenasycených kyselin, čím jsou řetězce mastných kyselin kratší, tím je nižší teplota měknutí tuku</a:t>
            </a:r>
          </a:p>
          <a:p>
            <a:pPr>
              <a:buFont typeface="Symbol"/>
              <a:buChar char="Þ"/>
            </a:pPr>
            <a:r>
              <a:rPr lang="cs-CZ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dvojné vazby se při výrobě katalyticky (nikl) hydrogenují vodíkem (pod tlakem za nižší teploty)</a:t>
            </a:r>
            <a:endParaRPr lang="cs-CZ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5058" name="Picture 2" descr="http://www.nakupdomu.cz/editor/image/eshop_products/image_l_52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437831">
            <a:off x="5580112" y="4149080"/>
            <a:ext cx="2041567" cy="2088231"/>
          </a:xfrm>
          <a:prstGeom prst="rect">
            <a:avLst/>
          </a:prstGeom>
          <a:noFill/>
        </p:spPr>
      </p:pic>
      <p:pic>
        <p:nvPicPr>
          <p:cNvPr id="45060" name="Picture 4" descr="Ceres Soft 450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4509120"/>
            <a:ext cx="2286000" cy="1714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66CC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 vosky?</a:t>
            </a:r>
            <a:endParaRPr lang="cs-CZ" sz="4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Př.: včelí vosk, vorvaňovina</a:t>
            </a:r>
          </a:p>
          <a:p>
            <a:pPr>
              <a:buNone/>
            </a:pPr>
            <a:endParaRPr lang="cs-CZ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cs-CZ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cs-CZ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cs-CZ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cs-CZ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cs-CZ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obsahují vyšší jednosytné alkoholy (20 a více atomů uhlíku)</a:t>
            </a:r>
            <a:endParaRPr lang="cs-CZ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4034" name="Picture 2" descr="http://orgonity.cz/image/data/vceli_plaste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276872"/>
            <a:ext cx="2736303" cy="2736304"/>
          </a:xfrm>
          <a:prstGeom prst="rect">
            <a:avLst/>
          </a:prstGeom>
          <a:noFill/>
        </p:spPr>
      </p:pic>
      <p:pic>
        <p:nvPicPr>
          <p:cNvPr id="44036" name="Picture 4" descr="http://upload.wikimedia.org/wikipedia/commons/6/61/Physeter_macrocephalus_jumpi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3212976"/>
            <a:ext cx="2695575" cy="1838325"/>
          </a:xfrm>
          <a:prstGeom prst="rect">
            <a:avLst/>
          </a:prstGeom>
          <a:noFill/>
        </p:spPr>
      </p:pic>
      <p:pic>
        <p:nvPicPr>
          <p:cNvPr id="44038" name="Picture 6" descr="vorvaň tuponosý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1412776"/>
            <a:ext cx="2381250" cy="1714500"/>
          </a:xfrm>
          <a:prstGeom prst="rect">
            <a:avLst/>
          </a:prstGeom>
          <a:noFill/>
        </p:spPr>
      </p:pic>
      <p:pic>
        <p:nvPicPr>
          <p:cNvPr id="44040" name="Picture 8" descr="http://www.levnalekarna.cz/images/clotrimazol%202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1920" y="2348880"/>
            <a:ext cx="2362200" cy="1143001"/>
          </a:xfrm>
          <a:prstGeom prst="rect">
            <a:avLst/>
          </a:prstGeom>
          <a:noFill/>
        </p:spPr>
      </p:pic>
      <p:pic>
        <p:nvPicPr>
          <p:cNvPr id="44042" name="Picture 10" descr="http://t2.gstatic.com/images?q=tbn:ANd9GcRib-nBl46qqRYWx_5wUL9TDC2fc9_xLgo1X0yp7lzdBbS-dvHfNH6j672nu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332656"/>
            <a:ext cx="705905" cy="1080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66CC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BIOLOGICKÉ MEMBRÁNY</a:t>
            </a:r>
            <a:endParaRPr lang="cs-CZ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cs-CZ" sz="2800" dirty="0" smtClean="0">
                <a:solidFill>
                  <a:srgbClr val="D3E20C"/>
                </a:solidFill>
                <a:latin typeface="Verdana" pitchFamily="34" charset="0"/>
                <a:ea typeface="Verdana" pitchFamily="34" charset="0"/>
                <a:cs typeface="Verdana" pitchFamily="34" charset="0"/>
                <a:hlinkClick r:id="rId3"/>
              </a:rPr>
              <a:t>http://www.</a:t>
            </a:r>
            <a:r>
              <a:rPr lang="cs-CZ" sz="2800" dirty="0" err="1" smtClean="0">
                <a:solidFill>
                  <a:srgbClr val="D3E20C"/>
                </a:solidFill>
                <a:latin typeface="Verdana" pitchFamily="34" charset="0"/>
                <a:ea typeface="Verdana" pitchFamily="34" charset="0"/>
                <a:cs typeface="Verdana" pitchFamily="34" charset="0"/>
                <a:hlinkClick r:id="rId3"/>
              </a:rPr>
              <a:t>youtube.com</a:t>
            </a:r>
            <a:r>
              <a:rPr lang="cs-CZ" sz="2800" dirty="0" smtClean="0">
                <a:solidFill>
                  <a:srgbClr val="D3E20C"/>
                </a:solidFill>
                <a:latin typeface="Verdana" pitchFamily="34" charset="0"/>
                <a:ea typeface="Verdana" pitchFamily="34" charset="0"/>
                <a:cs typeface="Verdana" pitchFamily="34" charset="0"/>
                <a:hlinkClick r:id="rId3"/>
              </a:rPr>
              <a:t>/</a:t>
            </a:r>
            <a:r>
              <a:rPr lang="cs-CZ" sz="2800" dirty="0" err="1" smtClean="0">
                <a:solidFill>
                  <a:srgbClr val="D3E20C"/>
                </a:solidFill>
                <a:latin typeface="Verdana" pitchFamily="34" charset="0"/>
                <a:ea typeface="Verdana" pitchFamily="34" charset="0"/>
                <a:cs typeface="Verdana" pitchFamily="34" charset="0"/>
                <a:hlinkClick r:id="rId3"/>
              </a:rPr>
              <a:t>watch</a:t>
            </a:r>
            <a:r>
              <a:rPr lang="cs-CZ" sz="2800" dirty="0" smtClean="0">
                <a:solidFill>
                  <a:srgbClr val="D3E20C"/>
                </a:solidFill>
                <a:latin typeface="Verdana" pitchFamily="34" charset="0"/>
                <a:ea typeface="Verdana" pitchFamily="34" charset="0"/>
                <a:cs typeface="Verdana" pitchFamily="34" charset="0"/>
                <a:hlinkClick r:id="rId3"/>
              </a:rPr>
              <a:t>?v=Rl5EmUQdkuI&amp;feature=</a:t>
            </a:r>
            <a:r>
              <a:rPr lang="cs-CZ" sz="2800" dirty="0" err="1" smtClean="0">
                <a:solidFill>
                  <a:srgbClr val="D3E20C"/>
                </a:solidFill>
                <a:latin typeface="Verdana" pitchFamily="34" charset="0"/>
                <a:ea typeface="Verdana" pitchFamily="34" charset="0"/>
                <a:cs typeface="Verdana" pitchFamily="34" charset="0"/>
                <a:hlinkClick r:id="rId3"/>
              </a:rPr>
              <a:t>related</a:t>
            </a:r>
            <a:endParaRPr lang="cs-CZ" sz="2800" dirty="0" smtClean="0">
              <a:solidFill>
                <a:srgbClr val="D3E20C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cs-CZ" sz="2800" dirty="0" smtClean="0">
              <a:solidFill>
                <a:srgbClr val="D3E20C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cs-CZ" sz="2800" dirty="0" smtClean="0">
                <a:solidFill>
                  <a:srgbClr val="D3E20C"/>
                </a:solidFill>
                <a:latin typeface="Verdana" pitchFamily="34" charset="0"/>
                <a:ea typeface="Verdana" pitchFamily="34" charset="0"/>
                <a:cs typeface="Verdana" pitchFamily="34" charset="0"/>
                <a:hlinkClick r:id="rId4"/>
              </a:rPr>
              <a:t>http://www.</a:t>
            </a:r>
            <a:r>
              <a:rPr lang="cs-CZ" sz="2800" dirty="0" err="1" smtClean="0">
                <a:solidFill>
                  <a:srgbClr val="D3E20C"/>
                </a:solidFill>
                <a:latin typeface="Verdana" pitchFamily="34" charset="0"/>
                <a:ea typeface="Verdana" pitchFamily="34" charset="0"/>
                <a:cs typeface="Verdana" pitchFamily="34" charset="0"/>
                <a:hlinkClick r:id="rId4"/>
              </a:rPr>
              <a:t>youtube.com</a:t>
            </a:r>
            <a:r>
              <a:rPr lang="cs-CZ" sz="2800" dirty="0" smtClean="0">
                <a:solidFill>
                  <a:srgbClr val="D3E20C"/>
                </a:solidFill>
                <a:latin typeface="Verdana" pitchFamily="34" charset="0"/>
                <a:ea typeface="Verdana" pitchFamily="34" charset="0"/>
                <a:cs typeface="Verdana" pitchFamily="34" charset="0"/>
                <a:hlinkClick r:id="rId4"/>
              </a:rPr>
              <a:t>/</a:t>
            </a:r>
            <a:r>
              <a:rPr lang="cs-CZ" sz="2800" dirty="0" err="1" smtClean="0">
                <a:solidFill>
                  <a:srgbClr val="D3E20C"/>
                </a:solidFill>
                <a:latin typeface="Verdana" pitchFamily="34" charset="0"/>
                <a:ea typeface="Verdana" pitchFamily="34" charset="0"/>
                <a:cs typeface="Verdana" pitchFamily="34" charset="0"/>
                <a:hlinkClick r:id="rId4"/>
              </a:rPr>
              <a:t>watch</a:t>
            </a:r>
            <a:r>
              <a:rPr lang="cs-CZ" sz="2800" dirty="0" smtClean="0">
                <a:solidFill>
                  <a:srgbClr val="D3E20C"/>
                </a:solidFill>
                <a:latin typeface="Verdana" pitchFamily="34" charset="0"/>
                <a:ea typeface="Verdana" pitchFamily="34" charset="0"/>
                <a:cs typeface="Verdana" pitchFamily="34" charset="0"/>
                <a:hlinkClick r:id="rId4"/>
              </a:rPr>
              <a:t>?v=</a:t>
            </a:r>
            <a:r>
              <a:rPr lang="cs-CZ" sz="2800" dirty="0" err="1" smtClean="0">
                <a:solidFill>
                  <a:srgbClr val="D3E20C"/>
                </a:solidFill>
                <a:latin typeface="Verdana" pitchFamily="34" charset="0"/>
                <a:ea typeface="Verdana" pitchFamily="34" charset="0"/>
                <a:cs typeface="Verdana" pitchFamily="34" charset="0"/>
                <a:hlinkClick r:id="rId4"/>
              </a:rPr>
              <a:t>lm</a:t>
            </a:r>
            <a:r>
              <a:rPr lang="cs-CZ" sz="2800" dirty="0" smtClean="0">
                <a:solidFill>
                  <a:srgbClr val="D3E20C"/>
                </a:solidFill>
                <a:latin typeface="Verdana" pitchFamily="34" charset="0"/>
                <a:ea typeface="Verdana" pitchFamily="34" charset="0"/>
                <a:cs typeface="Verdana" pitchFamily="34" charset="0"/>
                <a:hlinkClick r:id="rId4"/>
              </a:rPr>
              <a:t>-dAvbl330&amp;feature=</a:t>
            </a:r>
            <a:r>
              <a:rPr lang="cs-CZ" sz="2800" dirty="0" err="1" smtClean="0">
                <a:solidFill>
                  <a:srgbClr val="D3E20C"/>
                </a:solidFill>
                <a:latin typeface="Verdana" pitchFamily="34" charset="0"/>
                <a:ea typeface="Verdana" pitchFamily="34" charset="0"/>
                <a:cs typeface="Verdana" pitchFamily="34" charset="0"/>
                <a:hlinkClick r:id="rId4"/>
              </a:rPr>
              <a:t>related</a:t>
            </a:r>
            <a:endParaRPr lang="cs-CZ" sz="2800" dirty="0" smtClean="0">
              <a:solidFill>
                <a:srgbClr val="D3E20C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cs-CZ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cs-CZ" sz="2800" dirty="0" smtClean="0">
                <a:latin typeface="Verdana" pitchFamily="34" charset="0"/>
                <a:ea typeface="Verdana" pitchFamily="34" charset="0"/>
                <a:cs typeface="Verdana" pitchFamily="34" charset="0"/>
                <a:hlinkClick r:id="rId5"/>
              </a:rPr>
              <a:t>http://www.</a:t>
            </a:r>
            <a:r>
              <a:rPr lang="cs-CZ" sz="2800" dirty="0" err="1" smtClean="0">
                <a:latin typeface="Verdana" pitchFamily="34" charset="0"/>
                <a:ea typeface="Verdana" pitchFamily="34" charset="0"/>
                <a:cs typeface="Verdana" pitchFamily="34" charset="0"/>
                <a:hlinkClick r:id="rId5"/>
              </a:rPr>
              <a:t>youtube.com</a:t>
            </a:r>
            <a:r>
              <a:rPr lang="cs-CZ" sz="2800" dirty="0" smtClean="0">
                <a:latin typeface="Verdana" pitchFamily="34" charset="0"/>
                <a:ea typeface="Verdana" pitchFamily="34" charset="0"/>
                <a:cs typeface="Verdana" pitchFamily="34" charset="0"/>
                <a:hlinkClick r:id="rId5"/>
              </a:rPr>
              <a:t>/</a:t>
            </a:r>
            <a:r>
              <a:rPr lang="cs-CZ" sz="2800" dirty="0" err="1" smtClean="0">
                <a:latin typeface="Verdana" pitchFamily="34" charset="0"/>
                <a:ea typeface="Verdana" pitchFamily="34" charset="0"/>
                <a:cs typeface="Verdana" pitchFamily="34" charset="0"/>
                <a:hlinkClick r:id="rId5"/>
              </a:rPr>
              <a:t>watch</a:t>
            </a:r>
            <a:r>
              <a:rPr lang="cs-CZ" sz="2800" dirty="0" smtClean="0">
                <a:latin typeface="Verdana" pitchFamily="34" charset="0"/>
                <a:ea typeface="Verdana" pitchFamily="34" charset="0"/>
                <a:cs typeface="Verdana" pitchFamily="34" charset="0"/>
                <a:hlinkClick r:id="rId5"/>
              </a:rPr>
              <a:t>?v=</a:t>
            </a:r>
            <a:r>
              <a:rPr lang="cs-CZ" sz="2800" dirty="0" err="1" smtClean="0">
                <a:latin typeface="Verdana" pitchFamily="34" charset="0"/>
                <a:ea typeface="Verdana" pitchFamily="34" charset="0"/>
                <a:cs typeface="Verdana" pitchFamily="34" charset="0"/>
                <a:hlinkClick r:id="rId5"/>
              </a:rPr>
              <a:t>KNZpAwjCaxQ</a:t>
            </a:r>
            <a:r>
              <a:rPr lang="cs-CZ" sz="2800" dirty="0" smtClean="0">
                <a:latin typeface="Verdana" pitchFamily="34" charset="0"/>
                <a:ea typeface="Verdana" pitchFamily="34" charset="0"/>
                <a:cs typeface="Verdana" pitchFamily="34" charset="0"/>
                <a:hlinkClick r:id="rId5"/>
              </a:rPr>
              <a:t>&amp;feature=</a:t>
            </a:r>
            <a:r>
              <a:rPr lang="cs-CZ" sz="2800" dirty="0" err="1" smtClean="0">
                <a:latin typeface="Verdana" pitchFamily="34" charset="0"/>
                <a:ea typeface="Verdana" pitchFamily="34" charset="0"/>
                <a:cs typeface="Verdana" pitchFamily="34" charset="0"/>
                <a:hlinkClick r:id="rId5"/>
              </a:rPr>
              <a:t>related</a:t>
            </a:r>
            <a:endParaRPr lang="cs-CZ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66CC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BIOLOGICKÉ MEMBRÁNY</a:t>
            </a:r>
            <a:endParaRPr lang="cs-CZ" dirty="0"/>
          </a:p>
        </p:txBody>
      </p:sp>
      <p:pic>
        <p:nvPicPr>
          <p:cNvPr id="49154" name="Picture 2" descr="http://www.aldebaran.cz/bulletin/2010_16/membra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556792"/>
            <a:ext cx="7776864" cy="49927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66CC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Lipidová </a:t>
            </a:r>
            <a:r>
              <a:rPr lang="cs-CZ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dvojvrstva</a:t>
            </a:r>
            <a:endParaRPr lang="cs-CZ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n</a:t>
            </a:r>
            <a:r>
              <a:rPr lang="cs-CZ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eprostupná pro ionty a polární molekuly</a:t>
            </a:r>
          </a:p>
          <a:p>
            <a:r>
              <a:rPr lang="cs-CZ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lang="cs-CZ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vořená lipidy, které mají polární a nepolární část</a:t>
            </a:r>
          </a:p>
          <a:p>
            <a:pPr>
              <a:buFont typeface="Symbol"/>
              <a:buChar char="Þ"/>
            </a:pPr>
            <a:r>
              <a:rPr lang="cs-CZ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hydrofilní „hlavička“, hydrofobní uhlovodíkový řetězec</a:t>
            </a:r>
          </a:p>
          <a:p>
            <a:pPr>
              <a:buNone/>
            </a:pPr>
            <a:endParaRPr lang="cs-CZ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cs-CZ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FLEXIBILITA</a:t>
            </a:r>
          </a:p>
          <a:p>
            <a:r>
              <a:rPr lang="cs-CZ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FLUIDITA</a:t>
            </a:r>
          </a:p>
          <a:p>
            <a:pPr>
              <a:buNone/>
            </a:pPr>
            <a:endParaRPr lang="cs-CZ" sz="2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cs-CZ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7106" name="Picture 2" descr="http://gvm.vm.cz/vyuka/bio_pojmy/figures/dvojvrstva_lipidova.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4365104"/>
            <a:ext cx="5428875" cy="1728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66CC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Fosfolipidy</a:t>
            </a:r>
            <a:endParaRPr lang="cs-CZ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</a:t>
            </a:r>
            <a:r>
              <a:rPr lang="cs-CZ" dirty="0" smtClean="0"/>
              <a:t>dvozené lipidy</a:t>
            </a:r>
          </a:p>
          <a:p>
            <a:r>
              <a:rPr lang="cs-CZ" dirty="0" smtClean="0"/>
              <a:t>obsahují </a:t>
            </a:r>
            <a:r>
              <a:rPr lang="cs-CZ" dirty="0" err="1" smtClean="0"/>
              <a:t>estericky</a:t>
            </a:r>
            <a:r>
              <a:rPr lang="cs-CZ" dirty="0" smtClean="0"/>
              <a:t> vázanou kyselinu fosforečnou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52226" name="Picture 2" descr="http://bioweb.wku.edu/courses/biol115/wyatt/biochem/lipid/P-lipi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2852936"/>
            <a:ext cx="4928086" cy="3744416"/>
          </a:xfrm>
          <a:prstGeom prst="rect">
            <a:avLst/>
          </a:prstGeom>
          <a:noFill/>
        </p:spPr>
      </p:pic>
      <p:pic>
        <p:nvPicPr>
          <p:cNvPr id="52228" name="Picture 4" descr="http://healthspotlight.com/phospholipid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437112"/>
            <a:ext cx="3529801" cy="216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66CC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Membránové bílkoviny…</a:t>
            </a:r>
            <a:endParaRPr lang="cs-CZ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074" name="Picture 2" descr="http://www.wikiskripta.eu/images/thumb/6/68/Membrane_protein.png/300px-Membrane_protei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2840" y="1726191"/>
            <a:ext cx="5718320" cy="47271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66CC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Membránové bílkoviny…</a:t>
            </a:r>
            <a:endParaRPr lang="cs-CZ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…zajišťují komunikaci mezi buňkou a okolím.</a:t>
            </a:r>
          </a:p>
          <a:p>
            <a:pPr>
              <a:buNone/>
            </a:pPr>
            <a:endParaRPr lang="cs-CZ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Symbol"/>
              <a:buChar char="Þ"/>
            </a:pPr>
            <a:r>
              <a:rPr lang="cs-CZ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transport iontů a polární látek přes membránu</a:t>
            </a:r>
          </a:p>
          <a:p>
            <a:pPr>
              <a:buFont typeface="Symbol"/>
              <a:buChar char="Þ"/>
            </a:pPr>
            <a:r>
              <a:rPr lang="cs-CZ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katalytická funkce</a:t>
            </a:r>
          </a:p>
          <a:p>
            <a:pPr>
              <a:buFont typeface="Symbol"/>
              <a:buChar char="Þ"/>
            </a:pPr>
            <a:r>
              <a:rPr lang="cs-CZ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některé biochemické procesy přímo vázány na membrány</a:t>
            </a:r>
            <a:endParaRPr lang="cs-CZ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66CC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Model </a:t>
            </a:r>
            <a:r>
              <a:rPr lang="cs-CZ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biomembrány</a:t>
            </a:r>
            <a:endParaRPr lang="cs-CZ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4274" name="Picture 2" descr="http://botanika.borec.cz/schemata/membra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5850" y="1340768"/>
            <a:ext cx="6972300" cy="5229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66CC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LIPIDY</a:t>
            </a:r>
            <a:endParaRPr lang="cs-CZ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z chemického hlediska nejsou jednotné</a:t>
            </a:r>
          </a:p>
          <a:p>
            <a:endParaRPr lang="cs-CZ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cs-CZ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mají společné vlastnosti – Jaké?</a:t>
            </a:r>
            <a:endParaRPr lang="cs-CZ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Obrázek 3" descr="che1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52320" y="404664"/>
            <a:ext cx="1271588" cy="28575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66CC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44824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dirty="0" smtClean="0">
                <a:solidFill>
                  <a:srgbClr val="FFC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Děkuji za pozornost.</a:t>
            </a:r>
            <a:endParaRPr lang="cs-CZ" sz="4000" dirty="0">
              <a:solidFill>
                <a:srgbClr val="FFC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Zástupný symbol pro obsah 3" descr="noty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3068960"/>
            <a:ext cx="6876288" cy="24140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66CC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C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Sopka v kádince</a:t>
            </a:r>
            <a:endParaRPr lang="cs-CZ" dirty="0">
              <a:solidFill>
                <a:srgbClr val="FFC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sz="2800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Pomůcky:</a:t>
            </a:r>
            <a:r>
              <a:rPr lang="cs-CZ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kádinka, lžíce</a:t>
            </a:r>
          </a:p>
          <a:p>
            <a:pPr>
              <a:buNone/>
            </a:pPr>
            <a:r>
              <a:rPr lang="cs-CZ" sz="2800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Chemikálie:</a:t>
            </a:r>
            <a:r>
              <a:rPr lang="cs-CZ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voda, potravinářské barvivo, 		olej, </a:t>
            </a:r>
            <a:r>
              <a:rPr lang="cs-CZ" sz="2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NaCl</a:t>
            </a:r>
            <a:endParaRPr lang="cs-CZ" sz="2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cs-CZ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cs-CZ" sz="2800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Postup: </a:t>
            </a:r>
          </a:p>
          <a:p>
            <a:pPr marL="514350" indent="-514350">
              <a:buAutoNum type="arabicPeriod"/>
            </a:pPr>
            <a:r>
              <a:rPr lang="cs-CZ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Rozmíchat v kádince potravinářské barvivo s vodou</a:t>
            </a:r>
          </a:p>
          <a:p>
            <a:pPr marL="514350" indent="-514350">
              <a:buAutoNum type="arabicPeriod"/>
            </a:pPr>
            <a:r>
              <a:rPr lang="cs-CZ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Přidat olej</a:t>
            </a:r>
          </a:p>
          <a:p>
            <a:pPr marL="514350" indent="-514350">
              <a:buAutoNum type="arabicPeriod"/>
            </a:pPr>
            <a:r>
              <a:rPr lang="cs-CZ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Nasypat lžíci soli</a:t>
            </a:r>
            <a:endParaRPr lang="cs-CZ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66CC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cwf-fcf.org/assets/images/resources/newsletters/wildlife-update/2010/june2010/feature-2-mixing-oil-and-wa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43079">
            <a:off x="4678057" y="1691621"/>
            <a:ext cx="4213463" cy="3072317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Vlastnosti lipidů</a:t>
            </a:r>
            <a:endParaRPr lang="cs-CZ" sz="4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39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HYDROFOBNOST</a:t>
            </a:r>
          </a:p>
          <a:p>
            <a:pPr>
              <a:buNone/>
            </a:pPr>
            <a:endParaRPr lang="cs-CZ" sz="3900" dirty="0" smtClean="0">
              <a:solidFill>
                <a:srgbClr val="FFCC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cs-CZ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= schopnost </a:t>
            </a:r>
          </a:p>
          <a:p>
            <a:pPr>
              <a:buNone/>
            </a:pPr>
            <a:r>
              <a:rPr lang="cs-CZ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odpuzovat vodu</a:t>
            </a:r>
          </a:p>
          <a:p>
            <a:pPr>
              <a:buNone/>
            </a:pPr>
            <a:endParaRPr lang="cs-CZ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cs-CZ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Jak nazýváme opačnou vlastnost?</a:t>
            </a:r>
            <a:endParaRPr lang="cs-CZ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cs-CZ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 čem se rozpouští lipidy?</a:t>
            </a:r>
          </a:p>
          <a:p>
            <a:pPr>
              <a:buNone/>
            </a:pPr>
            <a:r>
              <a:rPr lang="cs-CZ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 je na obrázku?</a:t>
            </a:r>
            <a:endParaRPr lang="cs-CZ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66CC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Lipidy jsou tedy…</a:t>
            </a:r>
            <a:endParaRPr lang="cs-CZ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… chemicky i funkčně různorodé nízkomolekulární látky, které nejsou rozpustné ve vodě.</a:t>
            </a:r>
          </a:p>
          <a:p>
            <a:pPr>
              <a:buNone/>
            </a:pPr>
            <a:r>
              <a:rPr lang="cs-CZ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… rozpustné v nepolárních rozpouštědlech.</a:t>
            </a:r>
          </a:p>
          <a:p>
            <a:pPr>
              <a:buNone/>
            </a:pPr>
            <a:endParaRPr lang="cs-CZ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cs-CZ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7410" name="Picture 2" descr="http://2.bp.blogspot.com/_iHh0L_SR2VE/S00b4ZDBGiI/AAAAAAAAAHY/WGxEJHvUQ4A/s400/36-oil-and-water-web.jpg"/>
          <p:cNvPicPr>
            <a:picLocks noChangeAspect="1" noChangeArrowheads="1"/>
          </p:cNvPicPr>
          <p:nvPr/>
        </p:nvPicPr>
        <p:blipFill>
          <a:blip r:embed="rId2" cstate="print"/>
          <a:srcRect t="18900" b="16001"/>
          <a:stretch>
            <a:fillRect/>
          </a:stretch>
        </p:blipFill>
        <p:spPr bwMode="auto">
          <a:xfrm>
            <a:off x="5004048" y="4005064"/>
            <a:ext cx="3429000" cy="223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66CC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Funkce lipidů</a:t>
            </a:r>
            <a:endParaRPr lang="cs-CZ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ZÁSOBNÍ</a:t>
            </a:r>
          </a:p>
          <a:p>
            <a:pPr>
              <a:buNone/>
            </a:pPr>
            <a:endParaRPr lang="cs-CZ" sz="2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cs-CZ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STRUKTURNÍ</a:t>
            </a:r>
          </a:p>
          <a:p>
            <a:pPr>
              <a:buNone/>
            </a:pPr>
            <a:endParaRPr lang="cs-CZ" sz="2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cs-CZ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OCHRANNÉ</a:t>
            </a:r>
            <a:endParaRPr lang="cs-CZ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3554" name="Picture 2" descr="http://www.aktin.cz/webtemp/images/img-1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1196752"/>
            <a:ext cx="2448272" cy="1624501"/>
          </a:xfrm>
          <a:prstGeom prst="rect">
            <a:avLst/>
          </a:prstGeom>
          <a:noFill/>
        </p:spPr>
      </p:pic>
      <p:pic>
        <p:nvPicPr>
          <p:cNvPr id="23556" name="Picture 4" descr="http://www.cbv.ns.ca/bec/science/cell/fluid_mosai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3140968"/>
            <a:ext cx="4773556" cy="3168352"/>
          </a:xfrm>
          <a:prstGeom prst="rect">
            <a:avLst/>
          </a:prstGeom>
          <a:noFill/>
        </p:spPr>
      </p:pic>
      <p:pic>
        <p:nvPicPr>
          <p:cNvPr id="23558" name="Picture 6" descr="http://www.liposukce.info/images/kuze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4221088"/>
            <a:ext cx="2762250" cy="2390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66CC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Struktura lipidů</a:t>
            </a:r>
            <a:endParaRPr lang="cs-CZ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cs-CZ" sz="2800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Dělení lipidů:</a:t>
            </a:r>
          </a:p>
          <a:p>
            <a:r>
              <a:rPr lang="cs-CZ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Jednoduché </a:t>
            </a:r>
          </a:p>
          <a:p>
            <a:pPr>
              <a:buNone/>
            </a:pPr>
            <a:r>
              <a:rPr lang="cs-CZ" sz="2800" dirty="0" smtClean="0">
                <a:latin typeface="Verdana" pitchFamily="34" charset="0"/>
                <a:ea typeface="Verdana" pitchFamily="34" charset="0"/>
                <a:cs typeface="Verdana" pitchFamily="34" charset="0"/>
                <a:sym typeface="Symbol"/>
              </a:rPr>
              <a:t> </a:t>
            </a:r>
            <a:r>
              <a:rPr lang="cs-CZ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estery mastných kyselin a alkoholů</a:t>
            </a:r>
          </a:p>
          <a:p>
            <a:endParaRPr lang="cs-CZ" sz="2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cs-CZ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Složené</a:t>
            </a:r>
          </a:p>
          <a:p>
            <a:pPr>
              <a:buFont typeface="Symbol"/>
              <a:buChar char="®"/>
            </a:pPr>
            <a:r>
              <a:rPr lang="cs-CZ" sz="2800" dirty="0" smtClean="0">
                <a:latin typeface="Verdana" pitchFamily="34" charset="0"/>
                <a:ea typeface="Verdana" pitchFamily="34" charset="0"/>
                <a:cs typeface="Verdana" pitchFamily="34" charset="0"/>
                <a:sym typeface="Symbol"/>
              </a:rPr>
              <a:t>navíc další složky</a:t>
            </a:r>
          </a:p>
          <a:p>
            <a:pPr>
              <a:buNone/>
            </a:pPr>
            <a:endParaRPr lang="cs-CZ" sz="2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cs-CZ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Odvozené</a:t>
            </a:r>
          </a:p>
          <a:p>
            <a:pPr>
              <a:buNone/>
            </a:pPr>
            <a:r>
              <a:rPr lang="cs-CZ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(ostatní sloučeniny </a:t>
            </a:r>
            <a:r>
              <a:rPr lang="cs-CZ" sz="2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lipidní</a:t>
            </a:r>
            <a:r>
              <a:rPr lang="cs-CZ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povahy, povíme </a:t>
            </a:r>
            <a:r>
              <a:rPr lang="cs-CZ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si </a:t>
            </a:r>
            <a:r>
              <a:rPr lang="cs-CZ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 dalších hodinách)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66CC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Jednoduché lipidy</a:t>
            </a:r>
            <a:endParaRPr lang="cs-CZ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= estery mastných kyselin a alkoholů</a:t>
            </a:r>
          </a:p>
          <a:p>
            <a:pPr>
              <a:buNone/>
            </a:pPr>
            <a:endParaRPr lang="cs-CZ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cs-CZ" sz="4000" dirty="0" smtClean="0">
                <a:solidFill>
                  <a:srgbClr val="FFC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   </a:t>
            </a:r>
            <a:r>
              <a:rPr lang="cs-CZ" sz="4800" dirty="0" smtClean="0">
                <a:solidFill>
                  <a:srgbClr val="FFC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ESTER?</a:t>
            </a:r>
            <a:endParaRPr lang="cs-CZ" sz="4000" dirty="0" smtClean="0">
              <a:solidFill>
                <a:srgbClr val="FFC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cs-CZ" sz="2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cs-CZ" sz="2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cs-CZ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Jak vzniká? </a:t>
            </a:r>
          </a:p>
          <a:p>
            <a:pPr>
              <a:buNone/>
            </a:pPr>
            <a:r>
              <a:rPr lang="cs-CZ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Reakcí jakých sloučenin?</a:t>
            </a:r>
          </a:p>
        </p:txBody>
      </p:sp>
      <p:pic>
        <p:nvPicPr>
          <p:cNvPr id="29698" name="Picture 2" descr="http://www.supermusic.sk/obrazky/23898_ester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2420888"/>
            <a:ext cx="28575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</TotalTime>
  <Words>841</Words>
  <Application>Microsoft Office PowerPoint</Application>
  <PresentationFormat>Předvádění na obrazovce (4:3)</PresentationFormat>
  <Paragraphs>201</Paragraphs>
  <Slides>30</Slides>
  <Notes>19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1" baseType="lpstr">
      <vt:lpstr>Motiv sady Office</vt:lpstr>
      <vt:lpstr>Všechno  souvisí se vším?</vt:lpstr>
      <vt:lpstr>Lipidy  &amp; biologické membrány</vt:lpstr>
      <vt:lpstr>LIPIDY</vt:lpstr>
      <vt:lpstr>Sopka v kádince</vt:lpstr>
      <vt:lpstr>Vlastnosti lipidů</vt:lpstr>
      <vt:lpstr>Lipidy jsou tedy…</vt:lpstr>
      <vt:lpstr>Funkce lipidů</vt:lpstr>
      <vt:lpstr>Struktura lipidů</vt:lpstr>
      <vt:lpstr>Jednoduché lipidy</vt:lpstr>
      <vt:lpstr>Mastné kyseliny</vt:lpstr>
      <vt:lpstr>ACYLGLYCEROLY (glyceridy)</vt:lpstr>
      <vt:lpstr>Jaké mastné kyseliny?</vt:lpstr>
      <vt:lpstr>Jak vypadá triacylglycerol?</vt:lpstr>
      <vt:lpstr>TUKY vs. OLEJE</vt:lpstr>
      <vt:lpstr>Identifikace tuků v potravinách</vt:lpstr>
      <vt:lpstr>Identifikace tuků v potravinách</vt:lpstr>
      <vt:lpstr>Identifikace tuků v potravinách</vt:lpstr>
      <vt:lpstr>Identifikace tuků v potravinách</vt:lpstr>
      <vt:lpstr>TUKY vs. OLEJE</vt:lpstr>
      <vt:lpstr>Alkalická hydrolýza?</vt:lpstr>
      <vt:lpstr>Ztužování tuků</vt:lpstr>
      <vt:lpstr>A vosky?</vt:lpstr>
      <vt:lpstr>BIOLOGICKÉ MEMBRÁNY</vt:lpstr>
      <vt:lpstr>BIOLOGICKÉ MEMBRÁNY</vt:lpstr>
      <vt:lpstr>Lipidová dvojvrstva</vt:lpstr>
      <vt:lpstr>Fosfolipidy</vt:lpstr>
      <vt:lpstr>Membránové bílkoviny…</vt:lpstr>
      <vt:lpstr>Membránové bílkoviny…</vt:lpstr>
      <vt:lpstr>Model biomembrány</vt:lpstr>
      <vt:lpstr>Děkuji za pozornost.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Metabolismus sacharidů</dc:title>
  <dc:creator>Eva</dc:creator>
  <cp:lastModifiedBy>Eva</cp:lastModifiedBy>
  <cp:revision>308</cp:revision>
  <dcterms:created xsi:type="dcterms:W3CDTF">2012-01-13T16:46:46Z</dcterms:created>
  <dcterms:modified xsi:type="dcterms:W3CDTF">2012-01-14T11:33:48Z</dcterms:modified>
</cp:coreProperties>
</file>