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71" r:id="rId13"/>
    <p:sldId id="267" r:id="rId14"/>
    <p:sldId id="269" r:id="rId15"/>
    <p:sldId id="268" r:id="rId16"/>
    <p:sldId id="274" r:id="rId17"/>
    <p:sldId id="270" r:id="rId18"/>
    <p:sldId id="272" r:id="rId19"/>
    <p:sldId id="273" r:id="rId2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  <a:srgbClr val="FF8FBC"/>
    <a:srgbClr val="FF0066"/>
    <a:srgbClr val="CCFF99"/>
    <a:srgbClr val="FFFF99"/>
    <a:srgbClr val="FFFF66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20.12.2011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20.12.2011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20.12.2011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20.12.2011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20.12.2011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20.12.2011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20.12.2011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20.12.2011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20.12.2011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20.12.2011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20.12.2011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20.12.2011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7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cs.wikipedia.org/wiki/2-oxoglutar%C3%A1t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photo.com/media/115255/enlarge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eplamilada.wz.cz/materialy.html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latinsky.estranky.cz/fotoalbum/travici-soustava/travici-soustava/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kiskripta.eu/index.php/Pepsin_%E2%80%93_pepsinogeny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Od bílkovin k proteinům</a:t>
            </a:r>
            <a:endParaRPr lang="cs-CZ" dirty="0"/>
          </a:p>
        </p:txBody>
      </p:sp>
      <p:sp>
        <p:nvSpPr>
          <p:cNvPr id="6" name="Podnadpis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Metabolismus dusíkatých látek (bílkovin a aminokyselin)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Dusíková bilance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1214414" y="1857364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857224" y="1785926"/>
            <a:ext cx="750099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cs-CZ" sz="2400" dirty="0" smtClean="0"/>
              <a:t>                                          dusík přijatý potravou</a:t>
            </a:r>
          </a:p>
          <a:p>
            <a:pPr>
              <a:lnSpc>
                <a:spcPct val="90000"/>
              </a:lnSpc>
            </a:pPr>
            <a:r>
              <a:rPr lang="cs-CZ" sz="2400" b="1" dirty="0" smtClean="0"/>
              <a:t>Dusíková bilance</a:t>
            </a:r>
            <a:r>
              <a:rPr lang="cs-CZ" sz="2400" dirty="0" smtClean="0"/>
              <a:t> = --------------------------------------------------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2400" dirty="0" smtClean="0"/>
              <a:t>	                      dusík vyloučený (močí, stolicí, potem)</a:t>
            </a:r>
            <a:endParaRPr lang="cs-CZ" sz="2400" dirty="0"/>
          </a:p>
        </p:txBody>
      </p:sp>
      <p:sp>
        <p:nvSpPr>
          <p:cNvPr id="5" name="Obdélník 4"/>
          <p:cNvSpPr/>
          <p:nvPr/>
        </p:nvSpPr>
        <p:spPr>
          <a:xfrm>
            <a:off x="1142976" y="3429000"/>
            <a:ext cx="6759223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cs-CZ" sz="2400" dirty="0" smtClean="0"/>
              <a:t>Pozitivní                             vyvážená                  negativní</a:t>
            </a:r>
            <a:endParaRPr lang="cs-CZ" sz="2400" dirty="0"/>
          </a:p>
        </p:txBody>
      </p:sp>
      <p:pic>
        <p:nvPicPr>
          <p:cNvPr id="1026" name="Picture 2" descr="http://www.extrakrasa.cz/wp-content/uploads/2009/01/tahotenstva-2-200x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214818"/>
            <a:ext cx="1905000" cy="1905000"/>
          </a:xfrm>
          <a:prstGeom prst="rect">
            <a:avLst/>
          </a:prstGeom>
          <a:noFill/>
        </p:spPr>
      </p:pic>
      <p:pic>
        <p:nvPicPr>
          <p:cNvPr id="1028" name="Picture 4" descr="http://www.extrakrasa.cz/wp-content/uploads/2010/07/Kdy%C5%BE-m%C3%A1-d%C3%ADt%C4%9B-stolici-200x2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4214818"/>
            <a:ext cx="1905000" cy="1905000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1428728" y="6286520"/>
            <a:ext cx="25003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 err="1" smtClean="0"/>
              <a:t>Extrakrasa.cz</a:t>
            </a:r>
            <a:endParaRPr lang="cs-CZ" sz="1100" dirty="0"/>
          </a:p>
        </p:txBody>
      </p:sp>
      <p:pic>
        <p:nvPicPr>
          <p:cNvPr id="1030" name="Picture 6" descr="http://img.ulekare.cz/dbpic/po_operaci-f526_29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8" y="4286256"/>
            <a:ext cx="3196118" cy="1762119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6572264" y="6215082"/>
            <a:ext cx="12144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 err="1" smtClean="0"/>
              <a:t>Ulekare.cz</a:t>
            </a:r>
            <a:endParaRPr lang="cs-CZ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 se tedy dusíku zbavit?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1785918" y="2071678"/>
            <a:ext cx="54433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smtClean="0"/>
              <a:t>amoniak, kyselina močová nebo močovina</a:t>
            </a:r>
            <a:endParaRPr lang="cs-CZ" sz="2400" dirty="0"/>
          </a:p>
        </p:txBody>
      </p:sp>
      <p:pic>
        <p:nvPicPr>
          <p:cNvPr id="23554" name="Picture 2" descr="http://i.lidovky.cz/09/043/lngal/GLU2ab3a6_ryb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928934"/>
            <a:ext cx="2783056" cy="1857388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642910" y="4857760"/>
            <a:ext cx="1357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 smtClean="0"/>
              <a:t>Lidovky.</a:t>
            </a:r>
            <a:r>
              <a:rPr lang="cs-CZ" sz="1100" dirty="0" err="1" smtClean="0"/>
              <a:t>cz</a:t>
            </a:r>
            <a:endParaRPr lang="cs-CZ" sz="1100" dirty="0"/>
          </a:p>
        </p:txBody>
      </p:sp>
      <p:pic>
        <p:nvPicPr>
          <p:cNvPr id="23556" name="Picture 4" descr="http://www.prirodafoto.cz/rynes/user/pt%C3%A1ci%20zahrad/konadra/Img_5582%20pt%C3%A1k%20s%C3%BDkora%20ko%C5%88adra%20%203-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4500570"/>
            <a:ext cx="2690316" cy="1857387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3929058" y="6357958"/>
            <a:ext cx="2000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 err="1" smtClean="0"/>
              <a:t>Prirodafoto.cz</a:t>
            </a:r>
            <a:endParaRPr lang="cs-CZ" sz="1100" dirty="0"/>
          </a:p>
        </p:txBody>
      </p:sp>
      <p:pic>
        <p:nvPicPr>
          <p:cNvPr id="23558" name="Picture 6" descr="http://www.databazekupcu.cz/grafika/picture_dec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2643182"/>
            <a:ext cx="3867319" cy="1714512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6643702" y="4357694"/>
            <a:ext cx="17145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 err="1" smtClean="0"/>
              <a:t>Databazekupcu.cz</a:t>
            </a:r>
            <a:endParaRPr lang="cs-CZ" sz="1100" dirty="0"/>
          </a:p>
        </p:txBody>
      </p:sp>
      <p:graphicFrame>
        <p:nvGraphicFramePr>
          <p:cNvPr id="23563" name="Object 11"/>
          <p:cNvGraphicFramePr>
            <a:graphicFrameLocks noChangeAspect="1"/>
          </p:cNvGraphicFramePr>
          <p:nvPr/>
        </p:nvGraphicFramePr>
        <p:xfrm>
          <a:off x="642910" y="2357430"/>
          <a:ext cx="714381" cy="461965"/>
        </p:xfrm>
        <a:graphic>
          <a:graphicData uri="http://schemas.openxmlformats.org/presentationml/2006/ole">
            <p:oleObj spid="_x0000_s23563" name="ChemSketch" r:id="rId6" imgW="240840" imgH="176760" progId="ACD.ChemSketch.20">
              <p:embed/>
            </p:oleObj>
          </a:graphicData>
        </a:graphic>
      </p:graphicFrame>
      <p:graphicFrame>
        <p:nvGraphicFramePr>
          <p:cNvPr id="23564" name="Object 12"/>
          <p:cNvGraphicFramePr>
            <a:graphicFrameLocks noChangeAspect="1"/>
          </p:cNvGraphicFramePr>
          <p:nvPr/>
        </p:nvGraphicFramePr>
        <p:xfrm>
          <a:off x="3143240" y="2928934"/>
          <a:ext cx="1927858" cy="1406527"/>
        </p:xfrm>
        <a:graphic>
          <a:graphicData uri="http://schemas.openxmlformats.org/presentationml/2006/ole">
            <p:oleObj spid="_x0000_s23564" name="ChemSketch" r:id="rId7" imgW="1438560" imgH="1048680" progId="ACD.ChemSketch.20">
              <p:embed/>
            </p:oleObj>
          </a:graphicData>
        </a:graphic>
      </p:graphicFrame>
      <p:graphicFrame>
        <p:nvGraphicFramePr>
          <p:cNvPr id="23565" name="Object 13"/>
          <p:cNvGraphicFramePr>
            <a:graphicFrameLocks noChangeAspect="1"/>
          </p:cNvGraphicFramePr>
          <p:nvPr/>
        </p:nvGraphicFramePr>
        <p:xfrm>
          <a:off x="7429520" y="1500174"/>
          <a:ext cx="1357322" cy="903346"/>
        </p:xfrm>
        <a:graphic>
          <a:graphicData uri="http://schemas.openxmlformats.org/presentationml/2006/ole">
            <p:oleObj spid="_x0000_s23565" name="ChemSketch" r:id="rId8" imgW="935640" imgH="621720" progId="ACD.ChemSketch.20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428596" y="500042"/>
            <a:ext cx="8215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Jaké fragmenty byste očekávali při štěpení angiotensinu II </a:t>
            </a:r>
            <a:r>
              <a:rPr lang="cs-CZ" sz="2400" dirty="0" smtClean="0">
                <a:solidFill>
                  <a:srgbClr val="FF0000"/>
                </a:solidFill>
              </a:rPr>
              <a:t>trypsinem</a:t>
            </a:r>
            <a:r>
              <a:rPr lang="cs-CZ" sz="2400" dirty="0" smtClean="0"/>
              <a:t> a jaké při použití </a:t>
            </a:r>
            <a:r>
              <a:rPr lang="cs-CZ" sz="2400" dirty="0" smtClean="0">
                <a:solidFill>
                  <a:srgbClr val="0000FF"/>
                </a:solidFill>
              </a:rPr>
              <a:t>chymotrypsinu</a:t>
            </a:r>
            <a:r>
              <a:rPr lang="cs-CZ" sz="2400" dirty="0" smtClean="0"/>
              <a:t>?</a:t>
            </a:r>
            <a:endParaRPr lang="cs-CZ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428596" y="1857364"/>
            <a:ext cx="5429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Angiotensin II</a:t>
            </a:r>
          </a:p>
          <a:p>
            <a:endParaRPr lang="cs-CZ" dirty="0" smtClean="0"/>
          </a:p>
          <a:p>
            <a:r>
              <a:rPr lang="cs-CZ" dirty="0" err="1" smtClean="0"/>
              <a:t>Asp</a:t>
            </a:r>
            <a:r>
              <a:rPr lang="cs-CZ" dirty="0" smtClean="0"/>
              <a:t>-</a:t>
            </a:r>
            <a:r>
              <a:rPr lang="cs-CZ" dirty="0" err="1" smtClean="0"/>
              <a:t>Arg</a:t>
            </a:r>
            <a:r>
              <a:rPr lang="cs-CZ" dirty="0" smtClean="0"/>
              <a:t>-Val-</a:t>
            </a:r>
            <a:r>
              <a:rPr lang="cs-CZ" dirty="0" err="1" smtClean="0"/>
              <a:t>Tyr</a:t>
            </a:r>
            <a:r>
              <a:rPr lang="cs-CZ" dirty="0" smtClean="0"/>
              <a:t>-</a:t>
            </a:r>
            <a:r>
              <a:rPr lang="cs-CZ" dirty="0" err="1" smtClean="0"/>
              <a:t>Ile</a:t>
            </a:r>
            <a:r>
              <a:rPr lang="cs-CZ" dirty="0" smtClean="0"/>
              <a:t>-His-Pro-</a:t>
            </a:r>
            <a:r>
              <a:rPr lang="cs-CZ" dirty="0" err="1" smtClean="0"/>
              <a:t>Phe</a:t>
            </a:r>
            <a:endParaRPr lang="cs-CZ" dirty="0"/>
          </a:p>
        </p:txBody>
      </p:sp>
      <p:cxnSp>
        <p:nvCxnSpPr>
          <p:cNvPr id="6" name="Přímá spojovací čára 5"/>
          <p:cNvCxnSpPr/>
          <p:nvPr/>
        </p:nvCxnSpPr>
        <p:spPr>
          <a:xfrm rot="5400000">
            <a:off x="1536679" y="2606669"/>
            <a:ext cx="928694" cy="1588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ovací čára 6"/>
          <p:cNvCxnSpPr/>
          <p:nvPr/>
        </p:nvCxnSpPr>
        <p:spPr>
          <a:xfrm rot="5400000">
            <a:off x="822299" y="2606669"/>
            <a:ext cx="928694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" descr="D:\UK\didaktika biochemie\Scanned at 11.12.2011 21-16.bmp"/>
          <p:cNvPicPr>
            <a:picLocks noChangeAspect="1" noChangeArrowheads="1"/>
          </p:cNvPicPr>
          <p:nvPr/>
        </p:nvPicPr>
        <p:blipFill>
          <a:blip r:embed="rId2"/>
          <a:srcRect l="48138" t="4289" r="5787" b="68474"/>
          <a:stretch>
            <a:fillRect/>
          </a:stretch>
        </p:blipFill>
        <p:spPr bwMode="auto">
          <a:xfrm>
            <a:off x="928662" y="3429000"/>
            <a:ext cx="7261122" cy="3118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a 4"/>
          <p:cNvSpPr/>
          <p:nvPr/>
        </p:nvSpPr>
        <p:spPr>
          <a:xfrm>
            <a:off x="5857884" y="5357826"/>
            <a:ext cx="1000132" cy="121444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cs-CZ" b="1" dirty="0" smtClean="0"/>
              <a:t>Metabolismus</a:t>
            </a:r>
            <a:r>
              <a:rPr lang="cs-CZ" dirty="0" smtClean="0"/>
              <a:t> </a:t>
            </a:r>
            <a:r>
              <a:rPr lang="cs-CZ" b="1" dirty="0" smtClean="0"/>
              <a:t>aminokyselin</a:t>
            </a:r>
            <a:endParaRPr lang="cs-CZ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600200"/>
            <a:ext cx="8686800" cy="4525963"/>
          </a:xfrm>
          <a:prstGeom prst="rect">
            <a:avLst/>
          </a:prstGeom>
        </p:spPr>
        <p:txBody>
          <a:bodyPr/>
          <a:lstStyle/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AutoNum type="arabicPeriod"/>
              <a:tabLst/>
              <a:defRPr/>
            </a:pPr>
            <a:r>
              <a:rPr kumimoji="0" lang="cs-CZ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Dekarboxylace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vznikají biogenní aminy (adrenalin, dopamin,</a:t>
            </a:r>
            <a:r>
              <a:rPr kumimoji="0" lang="cs-CZ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histamin,…)</a:t>
            </a:r>
          </a:p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AutoNum type="arabicPeriod"/>
              <a:tabLst/>
              <a:defRPr/>
            </a:pPr>
            <a:endParaRPr lang="cs-CZ" sz="2000" baseline="0" dirty="0" smtClean="0"/>
          </a:p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AutoNum type="arabicPeriod"/>
              <a:tabLst/>
              <a:defRPr/>
            </a:pPr>
            <a:endParaRPr kumimoji="0" lang="cs-CZ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endParaRPr kumimoji="0" lang="cs-CZ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AutoNum type="arabicPeriod" startAt="2"/>
              <a:tabLst/>
              <a:defRPr/>
            </a:pPr>
            <a:r>
              <a:rPr kumimoji="0" lang="cs-CZ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Transaminace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– vznikají oxokyseliny</a:t>
            </a:r>
          </a:p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	</a:t>
            </a:r>
            <a:endParaRPr lang="cs-CZ" sz="2000" dirty="0" smtClean="0"/>
          </a:p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AutoNum type="arabicPeriod" startAt="3"/>
              <a:tabLst/>
              <a:defRPr/>
            </a:pPr>
            <a:r>
              <a:rPr kumimoji="0" lang="cs-CZ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Deaminace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vzniká amoniak</a:t>
            </a:r>
          </a:p>
          <a:p>
            <a:pPr marL="609600" marR="0" lvl="0" indent="-609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858016" y="5143512"/>
            <a:ext cx="2000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TOXICKÝ!</a:t>
            </a:r>
            <a:endParaRPr lang="cs-CZ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5601" name="Object 1"/>
          <p:cNvGraphicFramePr>
            <a:graphicFrameLocks noChangeAspect="1"/>
          </p:cNvGraphicFramePr>
          <p:nvPr/>
        </p:nvGraphicFramePr>
        <p:xfrm>
          <a:off x="1212141" y="2000240"/>
          <a:ext cx="6719718" cy="1000132"/>
        </p:xfrm>
        <a:graphic>
          <a:graphicData uri="http://schemas.openxmlformats.org/presentationml/2006/ole">
            <p:oleObj spid="_x0000_s25601" name="ChemSketch" r:id="rId3" imgW="4361760" imgH="649080" progId="ACD.ChemSketch.20">
              <p:embed/>
            </p:oleObj>
          </a:graphicData>
        </a:graphic>
      </p:graphicFrame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710153" y="3714752"/>
          <a:ext cx="7723694" cy="785818"/>
        </p:xfrm>
        <a:graphic>
          <a:graphicData uri="http://schemas.openxmlformats.org/presentationml/2006/ole">
            <p:oleObj spid="_x0000_s25602" name="ChemSketch" r:id="rId4" imgW="6382440" imgH="649080" progId="ACD.ChemSketch.20">
              <p:embed/>
            </p:oleObj>
          </a:graphicData>
        </a:graphic>
      </p:graphicFrame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928662" y="5500702"/>
          <a:ext cx="5531297" cy="928694"/>
        </p:xfrm>
        <a:graphic>
          <a:graphicData uri="http://schemas.openxmlformats.org/presentationml/2006/ole">
            <p:oleObj spid="_x0000_s25603" name="ChemSketch" r:id="rId5" imgW="3867840" imgH="649080" progId="ACD.ChemSketch.20">
              <p:embed/>
            </p:oleObj>
          </a:graphicData>
        </a:graphic>
      </p:graphicFrame>
      <p:sp>
        <p:nvSpPr>
          <p:cNvPr id="9" name="Obdélník 8"/>
          <p:cNvSpPr/>
          <p:nvPr/>
        </p:nvSpPr>
        <p:spPr>
          <a:xfrm>
            <a:off x="4500562" y="2000240"/>
            <a:ext cx="3643338" cy="10001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5143504" y="3643314"/>
            <a:ext cx="3643338" cy="10001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3714744" y="5500702"/>
            <a:ext cx="3643338" cy="10001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cs-CZ" dirty="0" smtClean="0"/>
              <a:t>Proces deaminace aminokyselin</a:t>
            </a:r>
            <a:endParaRPr lang="cs-CZ" dirty="0"/>
          </a:p>
        </p:txBody>
      </p:sp>
      <p:grpSp>
        <p:nvGrpSpPr>
          <p:cNvPr id="10" name="Skupina 9"/>
          <p:cNvGrpSpPr/>
          <p:nvPr/>
        </p:nvGrpSpPr>
        <p:grpSpPr>
          <a:xfrm>
            <a:off x="0" y="1214422"/>
            <a:ext cx="4393432" cy="5491973"/>
            <a:chOff x="2357422" y="1214422"/>
            <a:chExt cx="4393432" cy="5491973"/>
          </a:xfrm>
        </p:grpSpPr>
        <p:sp>
          <p:nvSpPr>
            <p:cNvPr id="4" name="TextovéPole 3"/>
            <p:cNvSpPr txBox="1"/>
            <p:nvPr/>
          </p:nvSpPr>
          <p:spPr>
            <a:xfrm>
              <a:off x="2357422" y="6429396"/>
              <a:ext cx="29289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 err="1" smtClean="0"/>
                <a:t>Harperova</a:t>
              </a:r>
              <a:r>
                <a:rPr lang="cs-CZ" sz="1200" dirty="0" smtClean="0"/>
                <a:t> biochemie</a:t>
              </a:r>
              <a:endParaRPr lang="cs-CZ" sz="1200" dirty="0"/>
            </a:p>
          </p:txBody>
        </p:sp>
        <p:grpSp>
          <p:nvGrpSpPr>
            <p:cNvPr id="9" name="Skupina 8"/>
            <p:cNvGrpSpPr/>
            <p:nvPr/>
          </p:nvGrpSpPr>
          <p:grpSpPr>
            <a:xfrm>
              <a:off x="2393147" y="1214422"/>
              <a:ext cx="4357707" cy="5229248"/>
              <a:chOff x="571472" y="1214422"/>
              <a:chExt cx="4357707" cy="5229248"/>
            </a:xfrm>
          </p:grpSpPr>
          <p:pic>
            <p:nvPicPr>
              <p:cNvPr id="26626" name="Picture 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571472" y="1214422"/>
                <a:ext cx="4357707" cy="5229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6" name="TextovéPole 5"/>
              <p:cNvSpPr txBox="1"/>
              <p:nvPr/>
            </p:nvSpPr>
            <p:spPr>
              <a:xfrm>
                <a:off x="1428728" y="1357298"/>
                <a:ext cx="285752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600" dirty="0" smtClean="0">
                    <a:latin typeface="Calibri"/>
                  </a:rPr>
                  <a:t>α</a:t>
                </a:r>
                <a:endParaRPr lang="cs-CZ" sz="1600" dirty="0"/>
              </a:p>
            </p:txBody>
          </p:sp>
          <p:sp>
            <p:nvSpPr>
              <p:cNvPr id="7" name="TextovéPole 6"/>
              <p:cNvSpPr txBox="1"/>
              <p:nvPr/>
            </p:nvSpPr>
            <p:spPr>
              <a:xfrm>
                <a:off x="2857488" y="1357298"/>
                <a:ext cx="285752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600" dirty="0" smtClean="0">
                    <a:latin typeface="Calibri"/>
                  </a:rPr>
                  <a:t>α</a:t>
                </a:r>
                <a:endParaRPr lang="cs-CZ" sz="1600" dirty="0"/>
              </a:p>
            </p:txBody>
          </p:sp>
          <p:sp>
            <p:nvSpPr>
              <p:cNvPr id="8" name="TextovéPole 7"/>
              <p:cNvSpPr txBox="1"/>
              <p:nvPr/>
            </p:nvSpPr>
            <p:spPr>
              <a:xfrm>
                <a:off x="1571604" y="2786058"/>
                <a:ext cx="285752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600" dirty="0" smtClean="0">
                    <a:latin typeface="Calibri"/>
                  </a:rPr>
                  <a:t>α</a:t>
                </a:r>
                <a:endParaRPr lang="cs-CZ" sz="1600" dirty="0"/>
              </a:p>
            </p:txBody>
          </p:sp>
        </p:grpSp>
      </p:grpSp>
      <p:pic>
        <p:nvPicPr>
          <p:cNvPr id="26628" name="Picture 4" descr="transaminace"/>
          <p:cNvPicPr>
            <a:picLocks noChangeAspect="1" noChangeArrowheads="1"/>
          </p:cNvPicPr>
          <p:nvPr/>
        </p:nvPicPr>
        <p:blipFill>
          <a:blip r:embed="rId3"/>
          <a:srcRect l="11250"/>
          <a:stretch>
            <a:fillRect/>
          </a:stretch>
        </p:blipFill>
        <p:spPr bwMode="auto">
          <a:xfrm>
            <a:off x="3929058" y="2714620"/>
            <a:ext cx="5429256" cy="2171704"/>
          </a:xfrm>
          <a:prstGeom prst="rect">
            <a:avLst/>
          </a:prstGeom>
          <a:noFill/>
        </p:spPr>
      </p:pic>
      <p:sp>
        <p:nvSpPr>
          <p:cNvPr id="12" name="Obdélník 11"/>
          <p:cNvSpPr/>
          <p:nvPr/>
        </p:nvSpPr>
        <p:spPr>
          <a:xfrm>
            <a:off x="4429124" y="485776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100" dirty="0" smtClean="0">
                <a:hlinkClick r:id="rId4"/>
              </a:rPr>
              <a:t>http://cs.wikipedia.org/wiki/2-oxoglutar%C3%A1t</a:t>
            </a:r>
            <a:endParaRPr lang="cs-CZ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4282" y="0"/>
            <a:ext cx="4572000" cy="1143000"/>
          </a:xfrm>
        </p:spPr>
        <p:txBody>
          <a:bodyPr>
            <a:normAutofit/>
          </a:bodyPr>
          <a:lstStyle/>
          <a:p>
            <a:pPr algn="l"/>
            <a:r>
              <a:rPr lang="cs-CZ" sz="3600" dirty="0" err="1" smtClean="0"/>
              <a:t>Ornithinový</a:t>
            </a:r>
            <a:r>
              <a:rPr lang="cs-CZ" sz="3600" dirty="0" smtClean="0"/>
              <a:t> cyklus</a:t>
            </a:r>
            <a:endParaRPr lang="cs-CZ" sz="3600" dirty="0"/>
          </a:p>
        </p:txBody>
      </p:sp>
      <p:pic>
        <p:nvPicPr>
          <p:cNvPr id="24580" name="Picture 4" descr="http://www.oskole.sk/userfiles/image/novy/obrazky%20OSKOLE/image0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000108"/>
            <a:ext cx="6631040" cy="5715016"/>
          </a:xfrm>
          <a:prstGeom prst="rect">
            <a:avLst/>
          </a:prstGeom>
          <a:noFill/>
        </p:spPr>
      </p:pic>
      <p:sp>
        <p:nvSpPr>
          <p:cNvPr id="6" name="Obdélník 5"/>
          <p:cNvSpPr/>
          <p:nvPr/>
        </p:nvSpPr>
        <p:spPr>
          <a:xfrm>
            <a:off x="4572000" y="659639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100" dirty="0" err="1" smtClean="0"/>
              <a:t>Zmaturuj</a:t>
            </a:r>
            <a:r>
              <a:rPr lang="cs-CZ" sz="1100" dirty="0" smtClean="0"/>
              <a:t> z </a:t>
            </a:r>
            <a:r>
              <a:rPr lang="cs-CZ" sz="1100" dirty="0" err="1" smtClean="0"/>
              <a:t>chémie</a:t>
            </a:r>
            <a:r>
              <a:rPr lang="cs-CZ" sz="1100" dirty="0" smtClean="0"/>
              <a:t>, Mgr. M. Benešová, Mgr. H. </a:t>
            </a:r>
            <a:r>
              <a:rPr lang="cs-CZ" sz="1100" dirty="0" err="1" smtClean="0"/>
              <a:t>Satrapová</a:t>
            </a:r>
            <a:r>
              <a:rPr lang="cs-CZ" sz="1100" dirty="0" smtClean="0"/>
              <a:t>, DIDAKTIS, 2002</a:t>
            </a:r>
            <a:endParaRPr lang="cs-CZ" sz="11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5715008" y="142852"/>
            <a:ext cx="1214446" cy="369332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deaminace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7643834" y="357166"/>
            <a:ext cx="1357290" cy="1200329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Hnilobný rozklad v tlustém střevě</a:t>
            </a:r>
            <a:endParaRPr lang="cs-CZ" dirty="0"/>
          </a:p>
        </p:txBody>
      </p:sp>
      <p:sp>
        <p:nvSpPr>
          <p:cNvPr id="10" name="Šipka doprava 9"/>
          <p:cNvSpPr/>
          <p:nvPr/>
        </p:nvSpPr>
        <p:spPr>
          <a:xfrm rot="9851314">
            <a:off x="6177766" y="935294"/>
            <a:ext cx="1472024" cy="1111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6000760" y="5429264"/>
            <a:ext cx="1214446" cy="1000132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5429256" y="928670"/>
            <a:ext cx="714380" cy="500066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prava 8"/>
          <p:cNvSpPr/>
          <p:nvPr/>
        </p:nvSpPr>
        <p:spPr>
          <a:xfrm rot="6442105">
            <a:off x="5874854" y="506500"/>
            <a:ext cx="500066" cy="4710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Elipsa 12"/>
          <p:cNvSpPr/>
          <p:nvPr/>
        </p:nvSpPr>
        <p:spPr>
          <a:xfrm>
            <a:off x="1357290" y="5572140"/>
            <a:ext cx="1428760" cy="928694"/>
          </a:xfrm>
          <a:prstGeom prst="ellipse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Elipsa 13"/>
          <p:cNvSpPr/>
          <p:nvPr/>
        </p:nvSpPr>
        <p:spPr>
          <a:xfrm>
            <a:off x="2285984" y="3071810"/>
            <a:ext cx="1428760" cy="928694"/>
          </a:xfrm>
          <a:prstGeom prst="ellipse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Zaoblený obdélník 14"/>
          <p:cNvSpPr/>
          <p:nvPr/>
        </p:nvSpPr>
        <p:spPr>
          <a:xfrm>
            <a:off x="5072066" y="2143116"/>
            <a:ext cx="785818" cy="35719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aoblený obdélník 15"/>
          <p:cNvSpPr/>
          <p:nvPr/>
        </p:nvSpPr>
        <p:spPr>
          <a:xfrm>
            <a:off x="3643306" y="1428736"/>
            <a:ext cx="785818" cy="35719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Zaoblený obdélník 16"/>
          <p:cNvSpPr/>
          <p:nvPr/>
        </p:nvSpPr>
        <p:spPr>
          <a:xfrm>
            <a:off x="1357290" y="1428736"/>
            <a:ext cx="1428760" cy="71438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Zaoblený obdélník 17"/>
          <p:cNvSpPr/>
          <p:nvPr/>
        </p:nvSpPr>
        <p:spPr>
          <a:xfrm>
            <a:off x="2071670" y="3214686"/>
            <a:ext cx="1643074" cy="71438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/>
        </p:nvSpPr>
        <p:spPr>
          <a:xfrm>
            <a:off x="3643306" y="1428736"/>
            <a:ext cx="214314" cy="2857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/>
        </p:nvSpPr>
        <p:spPr>
          <a:xfrm>
            <a:off x="1785918" y="3571876"/>
            <a:ext cx="214314" cy="2857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TextovéPole 24"/>
          <p:cNvSpPr txBox="1"/>
          <p:nvPr/>
        </p:nvSpPr>
        <p:spPr>
          <a:xfrm>
            <a:off x="7143768" y="4500570"/>
            <a:ext cx="2000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accent3">
                    <a:lumMod val="50000"/>
                  </a:schemeClr>
                </a:solidFill>
              </a:rPr>
              <a:t>mitochondrie</a:t>
            </a:r>
            <a:endParaRPr lang="cs-CZ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6" name="Volný tvar 25"/>
          <p:cNvSpPr/>
          <p:nvPr/>
        </p:nvSpPr>
        <p:spPr>
          <a:xfrm>
            <a:off x="3095222" y="1030310"/>
            <a:ext cx="5752564" cy="4282225"/>
          </a:xfrm>
          <a:custGeom>
            <a:avLst/>
            <a:gdLst>
              <a:gd name="connsiteX0" fmla="*/ 34344 w 5752564"/>
              <a:gd name="connsiteY0" fmla="*/ 0 h 4282225"/>
              <a:gd name="connsiteX1" fmla="*/ 137375 w 5752564"/>
              <a:gd name="connsiteY1" fmla="*/ 1674253 h 4282225"/>
              <a:gd name="connsiteX2" fmla="*/ 858592 w 5752564"/>
              <a:gd name="connsiteY2" fmla="*/ 2704563 h 4282225"/>
              <a:gd name="connsiteX3" fmla="*/ 1901781 w 5752564"/>
              <a:gd name="connsiteY3" fmla="*/ 3477296 h 4282225"/>
              <a:gd name="connsiteX4" fmla="*/ 2944970 w 5752564"/>
              <a:gd name="connsiteY4" fmla="*/ 4185634 h 4282225"/>
              <a:gd name="connsiteX5" fmla="*/ 5752564 w 5752564"/>
              <a:gd name="connsiteY5" fmla="*/ 4056845 h 4282225"/>
              <a:gd name="connsiteX6" fmla="*/ 5752564 w 5752564"/>
              <a:gd name="connsiteY6" fmla="*/ 4056845 h 4282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52564" h="4282225">
                <a:moveTo>
                  <a:pt x="34344" y="0"/>
                </a:moveTo>
                <a:cubicBezTo>
                  <a:pt x="17172" y="611746"/>
                  <a:pt x="0" y="1223493"/>
                  <a:pt x="137375" y="1674253"/>
                </a:cubicBezTo>
                <a:cubicBezTo>
                  <a:pt x="274750" y="2125014"/>
                  <a:pt x="564524" y="2404056"/>
                  <a:pt x="858592" y="2704563"/>
                </a:cubicBezTo>
                <a:cubicBezTo>
                  <a:pt x="1152660" y="3005070"/>
                  <a:pt x="1554051" y="3230451"/>
                  <a:pt x="1901781" y="3477296"/>
                </a:cubicBezTo>
                <a:cubicBezTo>
                  <a:pt x="2249511" y="3724141"/>
                  <a:pt x="2303173" y="4089043"/>
                  <a:pt x="2944970" y="4185634"/>
                </a:cubicBezTo>
                <a:cubicBezTo>
                  <a:pt x="3586767" y="4282225"/>
                  <a:pt x="5752564" y="4056845"/>
                  <a:pt x="5752564" y="4056845"/>
                </a:cubicBezTo>
                <a:lnTo>
                  <a:pt x="5752564" y="4056845"/>
                </a:lnTo>
              </a:path>
            </a:pathLst>
          </a:cu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TextovéPole 26"/>
          <p:cNvSpPr txBox="1"/>
          <p:nvPr/>
        </p:nvSpPr>
        <p:spPr>
          <a:xfrm>
            <a:off x="7358050" y="5429264"/>
            <a:ext cx="1785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accent3">
                    <a:lumMod val="50000"/>
                  </a:schemeClr>
                </a:solidFill>
              </a:rPr>
              <a:t>cytosol</a:t>
            </a:r>
            <a:endParaRPr lang="cs-CZ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5857884" y="4643446"/>
            <a:ext cx="78581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 err="1" smtClean="0"/>
              <a:t>ornithin</a:t>
            </a:r>
            <a:endParaRPr lang="cs-CZ" sz="1400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3714744" y="3071810"/>
            <a:ext cx="78581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 err="1" smtClean="0"/>
              <a:t>citrullin</a:t>
            </a:r>
            <a:endParaRPr lang="cs-CZ" sz="140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1071538" y="1000109"/>
            <a:ext cx="11430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sz="1400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3857620" y="6357958"/>
            <a:ext cx="78581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arginin</a:t>
            </a:r>
            <a:endParaRPr lang="cs-CZ" sz="1400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1000100" y="2214554"/>
            <a:ext cx="14287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 err="1" smtClean="0"/>
              <a:t>Aspartát</a:t>
            </a:r>
            <a:endParaRPr lang="cs-CZ" sz="1400" dirty="0" smtClean="0"/>
          </a:p>
          <a:p>
            <a:r>
              <a:rPr lang="cs-CZ" sz="1400" dirty="0" smtClean="0"/>
              <a:t>(</a:t>
            </a:r>
            <a:r>
              <a:rPr lang="cs-CZ" sz="1400" dirty="0" err="1" smtClean="0"/>
              <a:t>kys</a:t>
            </a:r>
            <a:r>
              <a:rPr lang="cs-CZ" sz="1400" dirty="0" smtClean="0"/>
              <a:t>. </a:t>
            </a:r>
            <a:r>
              <a:rPr lang="cs-CZ" sz="1400" dirty="0" err="1" smtClean="0"/>
              <a:t>asparagová</a:t>
            </a:r>
            <a:r>
              <a:rPr lang="cs-CZ" sz="1400" dirty="0" smtClean="0"/>
              <a:t>)</a:t>
            </a:r>
            <a:endParaRPr lang="cs-CZ" sz="1400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1071538" y="5000636"/>
            <a:ext cx="200026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Argininosukcinát</a:t>
            </a:r>
            <a:endParaRPr lang="cs-CZ" sz="1200" dirty="0" smtClean="0"/>
          </a:p>
          <a:p>
            <a:r>
              <a:rPr lang="cs-CZ" sz="1200" dirty="0" smtClean="0"/>
              <a:t>(</a:t>
            </a:r>
            <a:r>
              <a:rPr lang="cs-CZ" sz="1200" dirty="0" err="1" smtClean="0"/>
              <a:t>kys</a:t>
            </a:r>
            <a:r>
              <a:rPr lang="cs-CZ" sz="1200" dirty="0" smtClean="0"/>
              <a:t>. </a:t>
            </a:r>
            <a:r>
              <a:rPr lang="cs-CZ" sz="1200" dirty="0" err="1" smtClean="0"/>
              <a:t>argininojantarová</a:t>
            </a:r>
            <a:r>
              <a:rPr lang="cs-CZ" sz="1200" dirty="0" smtClean="0"/>
              <a:t>)</a:t>
            </a:r>
            <a:endParaRPr lang="cs-CZ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Rozklad močoviny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000100" y="1714488"/>
            <a:ext cx="3929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Bakterie - ureáza</a:t>
            </a:r>
            <a:endParaRPr lang="cs-CZ" sz="2800" dirty="0"/>
          </a:p>
        </p:txBody>
      </p:sp>
      <p:cxnSp>
        <p:nvCxnSpPr>
          <p:cNvPr id="8" name="Přímá spojovací šipka 7"/>
          <p:cNvCxnSpPr/>
          <p:nvPr/>
        </p:nvCxnSpPr>
        <p:spPr>
          <a:xfrm>
            <a:off x="3214678" y="3071810"/>
            <a:ext cx="142876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4857752" y="2857496"/>
            <a:ext cx="235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CO</a:t>
            </a:r>
            <a:r>
              <a:rPr lang="cs-CZ" sz="2400" baseline="-25000" dirty="0" smtClean="0"/>
              <a:t>2</a:t>
            </a:r>
            <a:r>
              <a:rPr lang="cs-CZ" sz="2400" dirty="0" smtClean="0"/>
              <a:t> + NH</a:t>
            </a:r>
            <a:r>
              <a:rPr lang="cs-CZ" sz="2400" baseline="-25000" dirty="0" smtClean="0"/>
              <a:t>3</a:t>
            </a:r>
            <a:endParaRPr lang="cs-CZ" sz="2400" baseline="-25000" dirty="0"/>
          </a:p>
        </p:txBody>
      </p:sp>
      <p:cxnSp>
        <p:nvCxnSpPr>
          <p:cNvPr id="11" name="Přímá spojovací šipka 10"/>
          <p:cNvCxnSpPr/>
          <p:nvPr/>
        </p:nvCxnSpPr>
        <p:spPr>
          <a:xfrm>
            <a:off x="6072198" y="3357562"/>
            <a:ext cx="927900" cy="49927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6643702" y="3929066"/>
            <a:ext cx="200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zápach</a:t>
            </a:r>
            <a:endParaRPr lang="cs-CZ" sz="2400" dirty="0"/>
          </a:p>
        </p:txBody>
      </p:sp>
      <p:cxnSp>
        <p:nvCxnSpPr>
          <p:cNvPr id="15" name="Přímá spojovací šipka 14"/>
          <p:cNvCxnSpPr/>
          <p:nvPr/>
        </p:nvCxnSpPr>
        <p:spPr>
          <a:xfrm rot="10800000" flipV="1">
            <a:off x="4929190" y="3357562"/>
            <a:ext cx="785818" cy="50006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3428992" y="4000504"/>
            <a:ext cx="2928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Oxidace bakteriemi na N</a:t>
            </a:r>
            <a:r>
              <a:rPr lang="cs-CZ" sz="2400" baseline="-25000" dirty="0" smtClean="0"/>
              <a:t>2</a:t>
            </a:r>
            <a:r>
              <a:rPr lang="cs-CZ" sz="2400" dirty="0" smtClean="0"/>
              <a:t> nebo dusičnany</a:t>
            </a:r>
            <a:endParaRPr lang="cs-CZ" sz="2400" dirty="0"/>
          </a:p>
        </p:txBody>
      </p:sp>
      <p:graphicFrame>
        <p:nvGraphicFramePr>
          <p:cNvPr id="27651" name="Object 3"/>
          <p:cNvGraphicFramePr>
            <a:graphicFrameLocks noChangeAspect="1"/>
          </p:cNvGraphicFramePr>
          <p:nvPr/>
        </p:nvGraphicFramePr>
        <p:xfrm>
          <a:off x="1285852" y="2500306"/>
          <a:ext cx="1714512" cy="1141068"/>
        </p:xfrm>
        <a:graphic>
          <a:graphicData uri="http://schemas.openxmlformats.org/presentationml/2006/ole">
            <p:oleObj spid="_x0000_s27651" name="ChemSketch" r:id="rId3" imgW="935640" imgH="621720" progId="ACD.ChemSketch.20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Syntéza aminokyselin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500034" y="1643050"/>
            <a:ext cx="7715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Neesenciálních – transaminací </a:t>
            </a:r>
          </a:p>
          <a:p>
            <a:endParaRPr lang="cs-CZ" sz="2400" dirty="0" smtClean="0"/>
          </a:p>
          <a:p>
            <a:r>
              <a:rPr lang="cs-CZ" sz="2400" dirty="0" smtClean="0"/>
              <a:t>Esenciálních – podobné procesy, ale složitější (pouze u mikroorganismů a rostlin)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Fixace elementárního dusíku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642910" y="1571612"/>
            <a:ext cx="81439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Hlízkové bakterie – symbióza s rostlinami z čeledi bobovitých</a:t>
            </a:r>
          </a:p>
          <a:p>
            <a:endParaRPr lang="cs-CZ" sz="2400" dirty="0" smtClean="0"/>
          </a:p>
          <a:p>
            <a:r>
              <a:rPr lang="cs-CZ" sz="2400" dirty="0" smtClean="0"/>
              <a:t>Některé sinice – </a:t>
            </a:r>
            <a:r>
              <a:rPr lang="cs-CZ" sz="2400" dirty="0" err="1" smtClean="0"/>
              <a:t>heterocyty</a:t>
            </a:r>
            <a:r>
              <a:rPr lang="cs-CZ" sz="2400" dirty="0" smtClean="0"/>
              <a:t> </a:t>
            </a:r>
          </a:p>
          <a:p>
            <a:endParaRPr lang="cs-CZ" sz="2400" dirty="0"/>
          </a:p>
        </p:txBody>
      </p:sp>
      <p:grpSp>
        <p:nvGrpSpPr>
          <p:cNvPr id="36" name="Skupina 35"/>
          <p:cNvGrpSpPr/>
          <p:nvPr/>
        </p:nvGrpSpPr>
        <p:grpSpPr>
          <a:xfrm>
            <a:off x="500034" y="3714752"/>
            <a:ext cx="8286808" cy="2963408"/>
            <a:chOff x="642910" y="3429000"/>
            <a:chExt cx="8286808" cy="2963408"/>
          </a:xfrm>
        </p:grpSpPr>
        <p:grpSp>
          <p:nvGrpSpPr>
            <p:cNvPr id="30" name="Skupina 29"/>
            <p:cNvGrpSpPr/>
            <p:nvPr/>
          </p:nvGrpSpPr>
          <p:grpSpPr>
            <a:xfrm>
              <a:off x="642910" y="3429000"/>
              <a:ext cx="3714776" cy="2315948"/>
              <a:chOff x="2857489" y="3714752"/>
              <a:chExt cx="3714777" cy="2315953"/>
            </a:xfrm>
          </p:grpSpPr>
          <p:sp>
            <p:nvSpPr>
              <p:cNvPr id="4" name="TextovéPole 3"/>
              <p:cNvSpPr txBox="1"/>
              <p:nvPr/>
            </p:nvSpPr>
            <p:spPr>
              <a:xfrm>
                <a:off x="2857489" y="4214821"/>
                <a:ext cx="3714777" cy="1815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dirty="0" smtClean="0"/>
                  <a:t>N</a:t>
                </a:r>
                <a:r>
                  <a:rPr lang="cs-CZ" sz="3600" baseline="-25000" dirty="0" smtClean="0"/>
                  <a:t>2</a:t>
                </a:r>
                <a:r>
                  <a:rPr lang="cs-CZ" dirty="0" smtClean="0"/>
                  <a:t>                                         </a:t>
                </a:r>
                <a:r>
                  <a:rPr lang="cs-CZ" sz="3600" dirty="0" smtClean="0"/>
                  <a:t>NH</a:t>
                </a:r>
                <a:r>
                  <a:rPr lang="cs-CZ" sz="3600" baseline="-25000" dirty="0" smtClean="0"/>
                  <a:t>3</a:t>
                </a:r>
              </a:p>
              <a:p>
                <a:r>
                  <a:rPr lang="cs-CZ" dirty="0" smtClean="0"/>
                  <a:t>                </a:t>
                </a:r>
                <a:r>
                  <a:rPr lang="cs-CZ" dirty="0" err="1" smtClean="0"/>
                  <a:t>nitrogenáza</a:t>
                </a:r>
                <a:endParaRPr lang="cs-CZ" dirty="0" smtClean="0"/>
              </a:p>
              <a:p>
                <a:endParaRPr lang="cs-CZ" dirty="0" smtClean="0"/>
              </a:p>
              <a:p>
                <a:r>
                  <a:rPr lang="cs-CZ" dirty="0" smtClean="0"/>
                  <a:t>                      </a:t>
                </a:r>
                <a:r>
                  <a:rPr lang="cs-CZ" sz="4000" dirty="0" smtClean="0"/>
                  <a:t>O</a:t>
                </a:r>
                <a:r>
                  <a:rPr lang="cs-CZ" sz="4000" baseline="-25000" dirty="0" smtClean="0"/>
                  <a:t>2</a:t>
                </a:r>
                <a:endParaRPr lang="cs-CZ" sz="4000" baseline="-25000" dirty="0"/>
              </a:p>
            </p:txBody>
          </p:sp>
          <p:grpSp>
            <p:nvGrpSpPr>
              <p:cNvPr id="11" name="Skupina 10"/>
              <p:cNvGrpSpPr/>
              <p:nvPr/>
            </p:nvGrpSpPr>
            <p:grpSpPr>
              <a:xfrm>
                <a:off x="3929059" y="5357831"/>
                <a:ext cx="714381" cy="642944"/>
                <a:chOff x="1714480" y="4214819"/>
                <a:chExt cx="714381" cy="642943"/>
              </a:xfrm>
            </p:grpSpPr>
            <p:cxnSp>
              <p:nvCxnSpPr>
                <p:cNvPr id="8" name="Přímá spojovací čára 7"/>
                <p:cNvCxnSpPr/>
                <p:nvPr/>
              </p:nvCxnSpPr>
              <p:spPr>
                <a:xfrm>
                  <a:off x="1714480" y="4214820"/>
                  <a:ext cx="714381" cy="642942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Přímá spojovací čára 9"/>
                <p:cNvCxnSpPr/>
                <p:nvPr/>
              </p:nvCxnSpPr>
              <p:spPr>
                <a:xfrm rot="10800000" flipV="1">
                  <a:off x="1714480" y="4214819"/>
                  <a:ext cx="714381" cy="642942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Skupina 26"/>
              <p:cNvGrpSpPr/>
              <p:nvPr/>
            </p:nvGrpSpPr>
            <p:grpSpPr>
              <a:xfrm>
                <a:off x="3500431" y="4000507"/>
                <a:ext cx="1857389" cy="580759"/>
                <a:chOff x="3357554" y="3857628"/>
                <a:chExt cx="1857388" cy="580758"/>
              </a:xfrm>
            </p:grpSpPr>
            <p:cxnSp>
              <p:nvCxnSpPr>
                <p:cNvPr id="6" name="Přímá spojovací šipka 5"/>
                <p:cNvCxnSpPr/>
                <p:nvPr/>
              </p:nvCxnSpPr>
              <p:spPr>
                <a:xfrm>
                  <a:off x="3357554" y="4429132"/>
                  <a:ext cx="1857388" cy="1588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Volný tvar 11"/>
                <p:cNvSpPr/>
                <p:nvPr/>
              </p:nvSpPr>
              <p:spPr>
                <a:xfrm>
                  <a:off x="3469664" y="3980987"/>
                  <a:ext cx="309093" cy="437882"/>
                </a:xfrm>
                <a:custGeom>
                  <a:avLst/>
                  <a:gdLst>
                    <a:gd name="connsiteX0" fmla="*/ 0 w 309093"/>
                    <a:gd name="connsiteY0" fmla="*/ 0 h 437882"/>
                    <a:gd name="connsiteX1" fmla="*/ 77273 w 309093"/>
                    <a:gd name="connsiteY1" fmla="*/ 257577 h 437882"/>
                    <a:gd name="connsiteX2" fmla="*/ 309093 w 309093"/>
                    <a:gd name="connsiteY2" fmla="*/ 437882 h 437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09093" h="437882">
                      <a:moveTo>
                        <a:pt x="0" y="0"/>
                      </a:moveTo>
                      <a:cubicBezTo>
                        <a:pt x="12879" y="92298"/>
                        <a:pt x="25758" y="184597"/>
                        <a:pt x="77273" y="257577"/>
                      </a:cubicBezTo>
                      <a:cubicBezTo>
                        <a:pt x="128789" y="330557"/>
                        <a:pt x="309093" y="437882"/>
                        <a:pt x="309093" y="437882"/>
                      </a:cubicBezTo>
                    </a:path>
                  </a:pathLst>
                </a:cu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ln w="76200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3" name="Volný tvar 12"/>
                <p:cNvSpPr/>
                <p:nvPr/>
              </p:nvSpPr>
              <p:spPr>
                <a:xfrm>
                  <a:off x="3714744" y="4000504"/>
                  <a:ext cx="309093" cy="437882"/>
                </a:xfrm>
                <a:custGeom>
                  <a:avLst/>
                  <a:gdLst>
                    <a:gd name="connsiteX0" fmla="*/ 0 w 309093"/>
                    <a:gd name="connsiteY0" fmla="*/ 0 h 437882"/>
                    <a:gd name="connsiteX1" fmla="*/ 77273 w 309093"/>
                    <a:gd name="connsiteY1" fmla="*/ 257577 h 437882"/>
                    <a:gd name="connsiteX2" fmla="*/ 309093 w 309093"/>
                    <a:gd name="connsiteY2" fmla="*/ 437882 h 437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09093" h="437882">
                      <a:moveTo>
                        <a:pt x="0" y="0"/>
                      </a:moveTo>
                      <a:cubicBezTo>
                        <a:pt x="12879" y="92298"/>
                        <a:pt x="25758" y="184597"/>
                        <a:pt x="77273" y="257577"/>
                      </a:cubicBezTo>
                      <a:cubicBezTo>
                        <a:pt x="128789" y="330557"/>
                        <a:pt x="309093" y="437882"/>
                        <a:pt x="309093" y="437882"/>
                      </a:cubicBezTo>
                    </a:path>
                  </a:pathLst>
                </a:cu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ln w="76200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4" name="Volný tvar 13"/>
                <p:cNvSpPr/>
                <p:nvPr/>
              </p:nvSpPr>
              <p:spPr>
                <a:xfrm flipH="1">
                  <a:off x="4214810" y="4000504"/>
                  <a:ext cx="309093" cy="437882"/>
                </a:xfrm>
                <a:custGeom>
                  <a:avLst/>
                  <a:gdLst>
                    <a:gd name="connsiteX0" fmla="*/ 0 w 309093"/>
                    <a:gd name="connsiteY0" fmla="*/ 0 h 437882"/>
                    <a:gd name="connsiteX1" fmla="*/ 77273 w 309093"/>
                    <a:gd name="connsiteY1" fmla="*/ 257577 h 437882"/>
                    <a:gd name="connsiteX2" fmla="*/ 309093 w 309093"/>
                    <a:gd name="connsiteY2" fmla="*/ 437882 h 437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09093" h="437882">
                      <a:moveTo>
                        <a:pt x="0" y="0"/>
                      </a:moveTo>
                      <a:cubicBezTo>
                        <a:pt x="12879" y="92298"/>
                        <a:pt x="25758" y="184597"/>
                        <a:pt x="77273" y="257577"/>
                      </a:cubicBezTo>
                      <a:cubicBezTo>
                        <a:pt x="128789" y="330557"/>
                        <a:pt x="309093" y="437882"/>
                        <a:pt x="309093" y="437882"/>
                      </a:cubicBezTo>
                    </a:path>
                  </a:pathLst>
                </a:cu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ln w="76200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5" name="Volný tvar 14"/>
                <p:cNvSpPr/>
                <p:nvPr/>
              </p:nvSpPr>
              <p:spPr>
                <a:xfrm flipH="1">
                  <a:off x="4500562" y="4000504"/>
                  <a:ext cx="309093" cy="437882"/>
                </a:xfrm>
                <a:custGeom>
                  <a:avLst/>
                  <a:gdLst>
                    <a:gd name="connsiteX0" fmla="*/ 0 w 309093"/>
                    <a:gd name="connsiteY0" fmla="*/ 0 h 437882"/>
                    <a:gd name="connsiteX1" fmla="*/ 77273 w 309093"/>
                    <a:gd name="connsiteY1" fmla="*/ 257577 h 437882"/>
                    <a:gd name="connsiteX2" fmla="*/ 309093 w 309093"/>
                    <a:gd name="connsiteY2" fmla="*/ 437882 h 437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09093" h="437882">
                      <a:moveTo>
                        <a:pt x="0" y="0"/>
                      </a:moveTo>
                      <a:cubicBezTo>
                        <a:pt x="12879" y="92298"/>
                        <a:pt x="25758" y="184597"/>
                        <a:pt x="77273" y="257577"/>
                      </a:cubicBezTo>
                      <a:cubicBezTo>
                        <a:pt x="128789" y="330557"/>
                        <a:pt x="309093" y="437882"/>
                        <a:pt x="309093" y="437882"/>
                      </a:cubicBezTo>
                    </a:path>
                  </a:pathLst>
                </a:cu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ln w="76200">
                      <a:solidFill>
                        <a:schemeClr val="tx1"/>
                      </a:solidFill>
                    </a:ln>
                  </a:endParaRPr>
                </a:p>
              </p:txBody>
            </p:sp>
            <p:cxnSp>
              <p:nvCxnSpPr>
                <p:cNvPr id="21" name="Přímá spojovací čára 20"/>
                <p:cNvCxnSpPr>
                  <a:stCxn id="14" idx="0"/>
                  <a:endCxn id="14" idx="0"/>
                </p:cNvCxnSpPr>
                <p:nvPr/>
              </p:nvCxnSpPr>
              <p:spPr>
                <a:xfrm rot="10800000">
                  <a:off x="4523903" y="4000504"/>
                  <a:ext cx="1588" cy="15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Přímá spojovací šipka 23"/>
                <p:cNvCxnSpPr>
                  <a:stCxn id="15" idx="0"/>
                </p:cNvCxnSpPr>
                <p:nvPr/>
              </p:nvCxnSpPr>
              <p:spPr>
                <a:xfrm rot="10800000" flipH="1">
                  <a:off x="4809654" y="3857628"/>
                  <a:ext cx="48097" cy="142876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Přímá spojovací šipka 24"/>
                <p:cNvCxnSpPr/>
                <p:nvPr/>
              </p:nvCxnSpPr>
              <p:spPr>
                <a:xfrm rot="10800000" flipH="1">
                  <a:off x="4500562" y="3857628"/>
                  <a:ext cx="48097" cy="142876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8" name="TextovéPole 27"/>
              <p:cNvSpPr txBox="1"/>
              <p:nvPr/>
            </p:nvSpPr>
            <p:spPr>
              <a:xfrm>
                <a:off x="3214678" y="3857628"/>
                <a:ext cx="11430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 smtClean="0"/>
                  <a:t>ATP   4H</a:t>
                </a:r>
                <a:r>
                  <a:rPr lang="cs-CZ" baseline="-25000" dirty="0" smtClean="0"/>
                  <a:t>2</a:t>
                </a:r>
                <a:endParaRPr lang="cs-CZ" dirty="0"/>
              </a:p>
            </p:txBody>
          </p:sp>
          <p:sp>
            <p:nvSpPr>
              <p:cNvPr id="29" name="TextovéPole 28"/>
              <p:cNvSpPr txBox="1"/>
              <p:nvPr/>
            </p:nvSpPr>
            <p:spPr>
              <a:xfrm>
                <a:off x="4429124" y="3714752"/>
                <a:ext cx="11430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 smtClean="0"/>
                  <a:t>ADP  H</a:t>
                </a:r>
                <a:r>
                  <a:rPr lang="cs-CZ" baseline="-25000" dirty="0" smtClean="0"/>
                  <a:t>2</a:t>
                </a:r>
                <a:endParaRPr lang="cs-CZ" dirty="0"/>
              </a:p>
            </p:txBody>
          </p:sp>
        </p:grpSp>
        <p:cxnSp>
          <p:nvCxnSpPr>
            <p:cNvPr id="33" name="Přímá spojovací šipka 32"/>
            <p:cNvCxnSpPr/>
            <p:nvPr/>
          </p:nvCxnSpPr>
          <p:spPr>
            <a:xfrm>
              <a:off x="4286248" y="4286256"/>
              <a:ext cx="1285884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ovéPole 33"/>
            <p:cNvSpPr txBox="1"/>
            <p:nvPr/>
          </p:nvSpPr>
          <p:spPr>
            <a:xfrm>
              <a:off x="5643570" y="3714752"/>
              <a:ext cx="3286148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dirty="0" smtClean="0"/>
                <a:t>Využitelný rostlinami </a:t>
              </a:r>
              <a:r>
                <a:rPr lang="cs-CZ" sz="2400" dirty="0" smtClean="0">
                  <a:latin typeface="Calibri"/>
                </a:rPr>
                <a:t>→ tvorba aminokyselin</a:t>
              </a:r>
            </a:p>
            <a:p>
              <a:endParaRPr lang="cs-CZ" sz="2400" dirty="0" smtClean="0">
                <a:latin typeface="Calibri"/>
              </a:endParaRPr>
            </a:p>
            <a:p>
              <a:r>
                <a:rPr lang="cs-CZ" sz="2400" dirty="0" smtClean="0">
                  <a:latin typeface="Calibri"/>
                </a:rPr>
                <a:t>Opak deaminace – nejprve vzniká </a:t>
              </a:r>
              <a:r>
                <a:rPr lang="cs-CZ" sz="2400" dirty="0" err="1" smtClean="0">
                  <a:latin typeface="Calibri"/>
                </a:rPr>
                <a:t>glutamát</a:t>
              </a:r>
              <a:r>
                <a:rPr lang="cs-CZ" sz="2400" dirty="0" smtClean="0">
                  <a:latin typeface="Calibri"/>
                </a:rPr>
                <a:t>, pak transaminací další AMK</a:t>
              </a:r>
              <a:endParaRPr lang="cs-CZ" sz="2400" dirty="0"/>
            </a:p>
          </p:txBody>
        </p:sp>
      </p:grpSp>
      <p:pic>
        <p:nvPicPr>
          <p:cNvPr id="35" name="Picture 5" descr="http://www.sciencephoto.com/image/115255/large/C0051089-Nostoc_Cyanobacteria_with_heterocysts-SP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2071678"/>
            <a:ext cx="2530891" cy="1785950"/>
          </a:xfrm>
          <a:prstGeom prst="rect">
            <a:avLst/>
          </a:prstGeom>
          <a:noFill/>
        </p:spPr>
      </p:pic>
      <p:sp>
        <p:nvSpPr>
          <p:cNvPr id="26" name="Obdélník 25"/>
          <p:cNvSpPr/>
          <p:nvPr/>
        </p:nvSpPr>
        <p:spPr>
          <a:xfrm>
            <a:off x="4429124" y="378619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000" dirty="0" smtClean="0">
                <a:hlinkClick r:id="rId3"/>
              </a:rPr>
              <a:t>http://www.</a:t>
            </a:r>
            <a:r>
              <a:rPr lang="cs-CZ" sz="1000" dirty="0" err="1" smtClean="0">
                <a:hlinkClick r:id="rId3"/>
              </a:rPr>
              <a:t>sciencephoto.com</a:t>
            </a:r>
            <a:r>
              <a:rPr lang="cs-CZ" sz="1000" dirty="0" smtClean="0">
                <a:hlinkClick r:id="rId3"/>
              </a:rPr>
              <a:t>/media/115255/</a:t>
            </a:r>
            <a:r>
              <a:rPr lang="cs-CZ" sz="1000" dirty="0" err="1" smtClean="0">
                <a:hlinkClick r:id="rId3"/>
              </a:rPr>
              <a:t>enlarge</a:t>
            </a:r>
            <a:endParaRPr lang="cs-CZ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642918"/>
          </a:xfrm>
        </p:spPr>
        <p:txBody>
          <a:bodyPr>
            <a:normAutofit/>
          </a:bodyPr>
          <a:lstStyle/>
          <a:p>
            <a:r>
              <a:rPr lang="cs-CZ" sz="3200" dirty="0" smtClean="0"/>
              <a:t>Syntéza bílkovin</a:t>
            </a:r>
            <a:endParaRPr lang="cs-CZ" sz="3200" dirty="0"/>
          </a:p>
        </p:txBody>
      </p:sp>
      <p:grpSp>
        <p:nvGrpSpPr>
          <p:cNvPr id="151" name="Group 1000"/>
          <p:cNvGrpSpPr>
            <a:grpSpLocks/>
          </p:cNvGrpSpPr>
          <p:nvPr/>
        </p:nvGrpSpPr>
        <p:grpSpPr bwMode="auto">
          <a:xfrm>
            <a:off x="3571868" y="785794"/>
            <a:ext cx="2273310" cy="5886468"/>
            <a:chOff x="2393" y="27"/>
            <a:chExt cx="1673" cy="4266"/>
          </a:xfrm>
        </p:grpSpPr>
        <p:sp>
          <p:nvSpPr>
            <p:cNvPr id="152" name="Rectangle 721"/>
            <p:cNvSpPr>
              <a:spLocks noChangeAspect="1" noChangeArrowheads="1"/>
            </p:cNvSpPr>
            <p:nvPr/>
          </p:nvSpPr>
          <p:spPr bwMode="auto">
            <a:xfrm>
              <a:off x="2393" y="3436"/>
              <a:ext cx="1673" cy="8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4176713"/>
              <a:endParaRPr lang="en-US" sz="1000" b="0">
                <a:solidFill>
                  <a:schemeClr val="tx1"/>
                </a:solidFill>
              </a:endParaRPr>
            </a:p>
          </p:txBody>
        </p:sp>
        <p:grpSp>
          <p:nvGrpSpPr>
            <p:cNvPr id="153" name="Group 932"/>
            <p:cNvGrpSpPr>
              <a:grpSpLocks/>
            </p:cNvGrpSpPr>
            <p:nvPr/>
          </p:nvGrpSpPr>
          <p:grpSpPr bwMode="auto">
            <a:xfrm>
              <a:off x="2960" y="3804"/>
              <a:ext cx="482" cy="443"/>
              <a:chOff x="952" y="2585"/>
              <a:chExt cx="482" cy="443"/>
            </a:xfrm>
          </p:grpSpPr>
          <p:grpSp>
            <p:nvGrpSpPr>
              <p:cNvPr id="356" name="Group 933"/>
              <p:cNvGrpSpPr>
                <a:grpSpLocks/>
              </p:cNvGrpSpPr>
              <p:nvPr/>
            </p:nvGrpSpPr>
            <p:grpSpPr bwMode="auto">
              <a:xfrm>
                <a:off x="952" y="2585"/>
                <a:ext cx="476" cy="283"/>
                <a:chOff x="1927" y="1792"/>
                <a:chExt cx="476" cy="283"/>
              </a:xfrm>
            </p:grpSpPr>
            <p:sp>
              <p:nvSpPr>
                <p:cNvPr id="362" name="Freeform 934"/>
                <p:cNvSpPr>
                  <a:spLocks noChangeAspect="1"/>
                </p:cNvSpPr>
                <p:nvPr/>
              </p:nvSpPr>
              <p:spPr bwMode="auto">
                <a:xfrm>
                  <a:off x="1927" y="1792"/>
                  <a:ext cx="476" cy="269"/>
                </a:xfrm>
                <a:custGeom>
                  <a:avLst/>
                  <a:gdLst/>
                  <a:ahLst/>
                  <a:cxnLst>
                    <a:cxn ang="0">
                      <a:pos x="438" y="30"/>
                    </a:cxn>
                    <a:cxn ang="0">
                      <a:pos x="256" y="30"/>
                    </a:cxn>
                    <a:cxn ang="0">
                      <a:pos x="166" y="120"/>
                    </a:cxn>
                    <a:cxn ang="0">
                      <a:pos x="30" y="347"/>
                    </a:cxn>
                    <a:cxn ang="0">
                      <a:pos x="75" y="574"/>
                    </a:cxn>
                    <a:cxn ang="0">
                      <a:pos x="483" y="619"/>
                    </a:cxn>
                    <a:cxn ang="0">
                      <a:pos x="846" y="529"/>
                    </a:cxn>
                    <a:cxn ang="0">
                      <a:pos x="755" y="211"/>
                    </a:cxn>
                    <a:cxn ang="0">
                      <a:pos x="619" y="30"/>
                    </a:cxn>
                    <a:cxn ang="0">
                      <a:pos x="347" y="30"/>
                    </a:cxn>
                  </a:cxnLst>
                  <a:rect l="0" t="0" r="r" b="b"/>
                  <a:pathLst>
                    <a:path w="891" h="626">
                      <a:moveTo>
                        <a:pt x="438" y="30"/>
                      </a:moveTo>
                      <a:cubicBezTo>
                        <a:pt x="369" y="22"/>
                        <a:pt x="301" y="15"/>
                        <a:pt x="256" y="30"/>
                      </a:cubicBezTo>
                      <a:cubicBezTo>
                        <a:pt x="211" y="45"/>
                        <a:pt x="204" y="67"/>
                        <a:pt x="166" y="120"/>
                      </a:cubicBezTo>
                      <a:cubicBezTo>
                        <a:pt x="128" y="173"/>
                        <a:pt x="45" y="271"/>
                        <a:pt x="30" y="347"/>
                      </a:cubicBezTo>
                      <a:cubicBezTo>
                        <a:pt x="15" y="423"/>
                        <a:pt x="0" y="529"/>
                        <a:pt x="75" y="574"/>
                      </a:cubicBezTo>
                      <a:cubicBezTo>
                        <a:pt x="150" y="619"/>
                        <a:pt x="355" y="626"/>
                        <a:pt x="483" y="619"/>
                      </a:cubicBezTo>
                      <a:cubicBezTo>
                        <a:pt x="611" y="612"/>
                        <a:pt x="801" y="597"/>
                        <a:pt x="846" y="529"/>
                      </a:cubicBezTo>
                      <a:cubicBezTo>
                        <a:pt x="891" y="461"/>
                        <a:pt x="793" y="294"/>
                        <a:pt x="755" y="211"/>
                      </a:cubicBezTo>
                      <a:cubicBezTo>
                        <a:pt x="717" y="128"/>
                        <a:pt x="687" y="60"/>
                        <a:pt x="619" y="30"/>
                      </a:cubicBezTo>
                      <a:cubicBezTo>
                        <a:pt x="551" y="0"/>
                        <a:pt x="449" y="15"/>
                        <a:pt x="347" y="30"/>
                      </a:cubicBezTo>
                    </a:path>
                  </a:pathLst>
                </a:custGeom>
                <a:solidFill>
                  <a:srgbClr val="009900"/>
                </a:solidFill>
                <a:ln w="9525" cap="flat" cmpd="sng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wrap="none" lIns="3600" tIns="0" rIns="3600" bIns="0"/>
                <a:lstStyle/>
                <a:p>
                  <a:endParaRPr lang="cs-CZ"/>
                </a:p>
              </p:txBody>
            </p:sp>
            <p:sp>
              <p:nvSpPr>
                <p:cNvPr id="363" name="Arc 935"/>
                <p:cNvSpPr>
                  <a:spLocks/>
                </p:cNvSpPr>
                <p:nvPr/>
              </p:nvSpPr>
              <p:spPr bwMode="auto">
                <a:xfrm flipH="1">
                  <a:off x="2001" y="1933"/>
                  <a:ext cx="113" cy="142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r>
                    <a:rPr lang="cs-CZ"/>
                    <a:t>E</a:t>
                  </a:r>
                </a:p>
              </p:txBody>
            </p:sp>
            <p:sp>
              <p:nvSpPr>
                <p:cNvPr id="364" name="Arc 936"/>
                <p:cNvSpPr>
                  <a:spLocks/>
                </p:cNvSpPr>
                <p:nvPr/>
              </p:nvSpPr>
              <p:spPr bwMode="auto">
                <a:xfrm flipH="1">
                  <a:off x="2114" y="1933"/>
                  <a:ext cx="113" cy="142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r>
                    <a:rPr lang="cs-CZ"/>
                    <a:t>P</a:t>
                  </a:r>
                </a:p>
              </p:txBody>
            </p:sp>
            <p:sp>
              <p:nvSpPr>
                <p:cNvPr id="365" name="Arc 937"/>
                <p:cNvSpPr>
                  <a:spLocks/>
                </p:cNvSpPr>
                <p:nvPr/>
              </p:nvSpPr>
              <p:spPr bwMode="auto">
                <a:xfrm flipH="1">
                  <a:off x="2227" y="1933"/>
                  <a:ext cx="113" cy="142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r>
                    <a:rPr lang="cs-CZ"/>
                    <a:t>A</a:t>
                  </a:r>
                </a:p>
              </p:txBody>
            </p:sp>
          </p:grpSp>
          <p:grpSp>
            <p:nvGrpSpPr>
              <p:cNvPr id="357" name="Group 938"/>
              <p:cNvGrpSpPr>
                <a:grpSpLocks/>
              </p:cNvGrpSpPr>
              <p:nvPr/>
            </p:nvGrpSpPr>
            <p:grpSpPr bwMode="auto">
              <a:xfrm>
                <a:off x="957" y="2845"/>
                <a:ext cx="477" cy="183"/>
                <a:chOff x="797" y="355"/>
                <a:chExt cx="477" cy="183"/>
              </a:xfrm>
            </p:grpSpPr>
            <p:sp>
              <p:nvSpPr>
                <p:cNvPr id="358" name="AutoShape 939"/>
                <p:cNvSpPr>
                  <a:spLocks noChangeAspect="1" noChangeArrowheads="1"/>
                </p:cNvSpPr>
                <p:nvPr/>
              </p:nvSpPr>
              <p:spPr bwMode="auto">
                <a:xfrm>
                  <a:off x="797" y="360"/>
                  <a:ext cx="477" cy="178"/>
                </a:xfrm>
                <a:prstGeom prst="roundRect">
                  <a:avLst>
                    <a:gd name="adj" fmla="val 43171"/>
                  </a:avLst>
                </a:prstGeom>
                <a:solidFill>
                  <a:srgbClr val="00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3600" tIns="0" rIns="3600" bIns="0" anchor="ctr"/>
                <a:lstStyle/>
                <a:p>
                  <a:endParaRPr lang="cs-CZ"/>
                </a:p>
              </p:txBody>
            </p:sp>
            <p:sp>
              <p:nvSpPr>
                <p:cNvPr id="359" name="Arc 940"/>
                <p:cNvSpPr>
                  <a:spLocks/>
                </p:cNvSpPr>
                <p:nvPr/>
              </p:nvSpPr>
              <p:spPr bwMode="auto">
                <a:xfrm rot="10800000" flipH="1">
                  <a:off x="867" y="355"/>
                  <a:ext cx="113" cy="56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60" name="Arc 941"/>
                <p:cNvSpPr>
                  <a:spLocks/>
                </p:cNvSpPr>
                <p:nvPr/>
              </p:nvSpPr>
              <p:spPr bwMode="auto">
                <a:xfrm rot="10800000" flipH="1">
                  <a:off x="980" y="355"/>
                  <a:ext cx="113" cy="71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61" name="Arc 942"/>
                <p:cNvSpPr>
                  <a:spLocks/>
                </p:cNvSpPr>
                <p:nvPr/>
              </p:nvSpPr>
              <p:spPr bwMode="auto">
                <a:xfrm rot="10800000" flipH="1">
                  <a:off x="1093" y="355"/>
                  <a:ext cx="113" cy="71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</p:grpSp>
        <p:sp>
          <p:nvSpPr>
            <p:cNvPr id="154" name="Rectangle 707"/>
            <p:cNvSpPr>
              <a:spLocks noChangeAspect="1" noChangeArrowheads="1"/>
            </p:cNvSpPr>
            <p:nvPr/>
          </p:nvSpPr>
          <p:spPr bwMode="auto">
            <a:xfrm>
              <a:off x="2393" y="2585"/>
              <a:ext cx="1673" cy="8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155" name="Group 921"/>
            <p:cNvGrpSpPr>
              <a:grpSpLocks/>
            </p:cNvGrpSpPr>
            <p:nvPr/>
          </p:nvGrpSpPr>
          <p:grpSpPr bwMode="auto">
            <a:xfrm>
              <a:off x="2948" y="2947"/>
              <a:ext cx="482" cy="443"/>
              <a:chOff x="952" y="2585"/>
              <a:chExt cx="482" cy="443"/>
            </a:xfrm>
          </p:grpSpPr>
          <p:grpSp>
            <p:nvGrpSpPr>
              <p:cNvPr id="346" name="Group 922"/>
              <p:cNvGrpSpPr>
                <a:grpSpLocks/>
              </p:cNvGrpSpPr>
              <p:nvPr/>
            </p:nvGrpSpPr>
            <p:grpSpPr bwMode="auto">
              <a:xfrm>
                <a:off x="952" y="2585"/>
                <a:ext cx="476" cy="283"/>
                <a:chOff x="1927" y="1792"/>
                <a:chExt cx="476" cy="283"/>
              </a:xfrm>
            </p:grpSpPr>
            <p:sp>
              <p:nvSpPr>
                <p:cNvPr id="352" name="Freeform 923"/>
                <p:cNvSpPr>
                  <a:spLocks noChangeAspect="1"/>
                </p:cNvSpPr>
                <p:nvPr/>
              </p:nvSpPr>
              <p:spPr bwMode="auto">
                <a:xfrm>
                  <a:off x="1927" y="1792"/>
                  <a:ext cx="476" cy="269"/>
                </a:xfrm>
                <a:custGeom>
                  <a:avLst/>
                  <a:gdLst/>
                  <a:ahLst/>
                  <a:cxnLst>
                    <a:cxn ang="0">
                      <a:pos x="438" y="30"/>
                    </a:cxn>
                    <a:cxn ang="0">
                      <a:pos x="256" y="30"/>
                    </a:cxn>
                    <a:cxn ang="0">
                      <a:pos x="166" y="120"/>
                    </a:cxn>
                    <a:cxn ang="0">
                      <a:pos x="30" y="347"/>
                    </a:cxn>
                    <a:cxn ang="0">
                      <a:pos x="75" y="574"/>
                    </a:cxn>
                    <a:cxn ang="0">
                      <a:pos x="483" y="619"/>
                    </a:cxn>
                    <a:cxn ang="0">
                      <a:pos x="846" y="529"/>
                    </a:cxn>
                    <a:cxn ang="0">
                      <a:pos x="755" y="211"/>
                    </a:cxn>
                    <a:cxn ang="0">
                      <a:pos x="619" y="30"/>
                    </a:cxn>
                    <a:cxn ang="0">
                      <a:pos x="347" y="30"/>
                    </a:cxn>
                  </a:cxnLst>
                  <a:rect l="0" t="0" r="r" b="b"/>
                  <a:pathLst>
                    <a:path w="891" h="626">
                      <a:moveTo>
                        <a:pt x="438" y="30"/>
                      </a:moveTo>
                      <a:cubicBezTo>
                        <a:pt x="369" y="22"/>
                        <a:pt x="301" y="15"/>
                        <a:pt x="256" y="30"/>
                      </a:cubicBezTo>
                      <a:cubicBezTo>
                        <a:pt x="211" y="45"/>
                        <a:pt x="204" y="67"/>
                        <a:pt x="166" y="120"/>
                      </a:cubicBezTo>
                      <a:cubicBezTo>
                        <a:pt x="128" y="173"/>
                        <a:pt x="45" y="271"/>
                        <a:pt x="30" y="347"/>
                      </a:cubicBezTo>
                      <a:cubicBezTo>
                        <a:pt x="15" y="423"/>
                        <a:pt x="0" y="529"/>
                        <a:pt x="75" y="574"/>
                      </a:cubicBezTo>
                      <a:cubicBezTo>
                        <a:pt x="150" y="619"/>
                        <a:pt x="355" y="626"/>
                        <a:pt x="483" y="619"/>
                      </a:cubicBezTo>
                      <a:cubicBezTo>
                        <a:pt x="611" y="612"/>
                        <a:pt x="801" y="597"/>
                        <a:pt x="846" y="529"/>
                      </a:cubicBezTo>
                      <a:cubicBezTo>
                        <a:pt x="891" y="461"/>
                        <a:pt x="793" y="294"/>
                        <a:pt x="755" y="211"/>
                      </a:cubicBezTo>
                      <a:cubicBezTo>
                        <a:pt x="717" y="128"/>
                        <a:pt x="687" y="60"/>
                        <a:pt x="619" y="30"/>
                      </a:cubicBezTo>
                      <a:cubicBezTo>
                        <a:pt x="551" y="0"/>
                        <a:pt x="449" y="15"/>
                        <a:pt x="347" y="30"/>
                      </a:cubicBezTo>
                    </a:path>
                  </a:pathLst>
                </a:custGeom>
                <a:solidFill>
                  <a:srgbClr val="009900"/>
                </a:solidFill>
                <a:ln w="9525" cap="flat" cmpd="sng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wrap="none" lIns="3600" tIns="0" rIns="3600" bIns="0"/>
                <a:lstStyle/>
                <a:p>
                  <a:endParaRPr lang="cs-CZ"/>
                </a:p>
              </p:txBody>
            </p:sp>
            <p:sp>
              <p:nvSpPr>
                <p:cNvPr id="353" name="Arc 924"/>
                <p:cNvSpPr>
                  <a:spLocks/>
                </p:cNvSpPr>
                <p:nvPr/>
              </p:nvSpPr>
              <p:spPr bwMode="auto">
                <a:xfrm flipH="1">
                  <a:off x="2001" y="1933"/>
                  <a:ext cx="113" cy="142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r>
                    <a:rPr lang="cs-CZ"/>
                    <a:t>E</a:t>
                  </a:r>
                </a:p>
              </p:txBody>
            </p:sp>
            <p:sp>
              <p:nvSpPr>
                <p:cNvPr id="354" name="Arc 925"/>
                <p:cNvSpPr>
                  <a:spLocks/>
                </p:cNvSpPr>
                <p:nvPr/>
              </p:nvSpPr>
              <p:spPr bwMode="auto">
                <a:xfrm flipH="1">
                  <a:off x="2114" y="1933"/>
                  <a:ext cx="113" cy="142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r>
                    <a:rPr lang="cs-CZ"/>
                    <a:t>P</a:t>
                  </a:r>
                </a:p>
              </p:txBody>
            </p:sp>
            <p:sp>
              <p:nvSpPr>
                <p:cNvPr id="355" name="Arc 926"/>
                <p:cNvSpPr>
                  <a:spLocks/>
                </p:cNvSpPr>
                <p:nvPr/>
              </p:nvSpPr>
              <p:spPr bwMode="auto">
                <a:xfrm flipH="1">
                  <a:off x="2227" y="1933"/>
                  <a:ext cx="113" cy="142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r>
                    <a:rPr lang="cs-CZ"/>
                    <a:t>A</a:t>
                  </a:r>
                </a:p>
              </p:txBody>
            </p:sp>
          </p:grpSp>
          <p:grpSp>
            <p:nvGrpSpPr>
              <p:cNvPr id="347" name="Group 927"/>
              <p:cNvGrpSpPr>
                <a:grpSpLocks/>
              </p:cNvGrpSpPr>
              <p:nvPr/>
            </p:nvGrpSpPr>
            <p:grpSpPr bwMode="auto">
              <a:xfrm>
                <a:off x="957" y="2845"/>
                <a:ext cx="477" cy="183"/>
                <a:chOff x="797" y="355"/>
                <a:chExt cx="477" cy="183"/>
              </a:xfrm>
            </p:grpSpPr>
            <p:sp>
              <p:nvSpPr>
                <p:cNvPr id="348" name="AutoShape 928"/>
                <p:cNvSpPr>
                  <a:spLocks noChangeAspect="1" noChangeArrowheads="1"/>
                </p:cNvSpPr>
                <p:nvPr/>
              </p:nvSpPr>
              <p:spPr bwMode="auto">
                <a:xfrm>
                  <a:off x="797" y="360"/>
                  <a:ext cx="477" cy="178"/>
                </a:xfrm>
                <a:prstGeom prst="roundRect">
                  <a:avLst>
                    <a:gd name="adj" fmla="val 43171"/>
                  </a:avLst>
                </a:prstGeom>
                <a:solidFill>
                  <a:srgbClr val="00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3600" tIns="0" rIns="3600" bIns="0" anchor="ctr"/>
                <a:lstStyle/>
                <a:p>
                  <a:endParaRPr lang="cs-CZ"/>
                </a:p>
              </p:txBody>
            </p:sp>
            <p:sp>
              <p:nvSpPr>
                <p:cNvPr id="349" name="Arc 929"/>
                <p:cNvSpPr>
                  <a:spLocks/>
                </p:cNvSpPr>
                <p:nvPr/>
              </p:nvSpPr>
              <p:spPr bwMode="auto">
                <a:xfrm rot="10800000" flipH="1">
                  <a:off x="867" y="355"/>
                  <a:ext cx="113" cy="56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50" name="Arc 930"/>
                <p:cNvSpPr>
                  <a:spLocks/>
                </p:cNvSpPr>
                <p:nvPr/>
              </p:nvSpPr>
              <p:spPr bwMode="auto">
                <a:xfrm rot="10800000" flipH="1">
                  <a:off x="980" y="355"/>
                  <a:ext cx="113" cy="71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51" name="Arc 931"/>
                <p:cNvSpPr>
                  <a:spLocks/>
                </p:cNvSpPr>
                <p:nvPr/>
              </p:nvSpPr>
              <p:spPr bwMode="auto">
                <a:xfrm rot="10800000" flipH="1">
                  <a:off x="1093" y="355"/>
                  <a:ext cx="113" cy="71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</p:grpSp>
        <p:sp>
          <p:nvSpPr>
            <p:cNvPr id="156" name="Rectangle 702"/>
            <p:cNvSpPr>
              <a:spLocks noChangeAspect="1" noChangeArrowheads="1"/>
            </p:cNvSpPr>
            <p:nvPr/>
          </p:nvSpPr>
          <p:spPr bwMode="auto">
            <a:xfrm>
              <a:off x="2393" y="1735"/>
              <a:ext cx="1673" cy="8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157" name="Group 910"/>
            <p:cNvGrpSpPr>
              <a:grpSpLocks/>
            </p:cNvGrpSpPr>
            <p:nvPr/>
          </p:nvGrpSpPr>
          <p:grpSpPr bwMode="auto">
            <a:xfrm>
              <a:off x="2830" y="2047"/>
              <a:ext cx="482" cy="443"/>
              <a:chOff x="952" y="2585"/>
              <a:chExt cx="482" cy="443"/>
            </a:xfrm>
          </p:grpSpPr>
          <p:grpSp>
            <p:nvGrpSpPr>
              <p:cNvPr id="336" name="Group 911"/>
              <p:cNvGrpSpPr>
                <a:grpSpLocks/>
              </p:cNvGrpSpPr>
              <p:nvPr/>
            </p:nvGrpSpPr>
            <p:grpSpPr bwMode="auto">
              <a:xfrm>
                <a:off x="952" y="2585"/>
                <a:ext cx="476" cy="283"/>
                <a:chOff x="1927" y="1792"/>
                <a:chExt cx="476" cy="283"/>
              </a:xfrm>
            </p:grpSpPr>
            <p:sp>
              <p:nvSpPr>
                <p:cNvPr id="342" name="Freeform 912"/>
                <p:cNvSpPr>
                  <a:spLocks noChangeAspect="1"/>
                </p:cNvSpPr>
                <p:nvPr/>
              </p:nvSpPr>
              <p:spPr bwMode="auto">
                <a:xfrm>
                  <a:off x="1927" y="1792"/>
                  <a:ext cx="476" cy="269"/>
                </a:xfrm>
                <a:custGeom>
                  <a:avLst/>
                  <a:gdLst/>
                  <a:ahLst/>
                  <a:cxnLst>
                    <a:cxn ang="0">
                      <a:pos x="438" y="30"/>
                    </a:cxn>
                    <a:cxn ang="0">
                      <a:pos x="256" y="30"/>
                    </a:cxn>
                    <a:cxn ang="0">
                      <a:pos x="166" y="120"/>
                    </a:cxn>
                    <a:cxn ang="0">
                      <a:pos x="30" y="347"/>
                    </a:cxn>
                    <a:cxn ang="0">
                      <a:pos x="75" y="574"/>
                    </a:cxn>
                    <a:cxn ang="0">
                      <a:pos x="483" y="619"/>
                    </a:cxn>
                    <a:cxn ang="0">
                      <a:pos x="846" y="529"/>
                    </a:cxn>
                    <a:cxn ang="0">
                      <a:pos x="755" y="211"/>
                    </a:cxn>
                    <a:cxn ang="0">
                      <a:pos x="619" y="30"/>
                    </a:cxn>
                    <a:cxn ang="0">
                      <a:pos x="347" y="30"/>
                    </a:cxn>
                  </a:cxnLst>
                  <a:rect l="0" t="0" r="r" b="b"/>
                  <a:pathLst>
                    <a:path w="891" h="626">
                      <a:moveTo>
                        <a:pt x="438" y="30"/>
                      </a:moveTo>
                      <a:cubicBezTo>
                        <a:pt x="369" y="22"/>
                        <a:pt x="301" y="15"/>
                        <a:pt x="256" y="30"/>
                      </a:cubicBezTo>
                      <a:cubicBezTo>
                        <a:pt x="211" y="45"/>
                        <a:pt x="204" y="67"/>
                        <a:pt x="166" y="120"/>
                      </a:cubicBezTo>
                      <a:cubicBezTo>
                        <a:pt x="128" y="173"/>
                        <a:pt x="45" y="271"/>
                        <a:pt x="30" y="347"/>
                      </a:cubicBezTo>
                      <a:cubicBezTo>
                        <a:pt x="15" y="423"/>
                        <a:pt x="0" y="529"/>
                        <a:pt x="75" y="574"/>
                      </a:cubicBezTo>
                      <a:cubicBezTo>
                        <a:pt x="150" y="619"/>
                        <a:pt x="355" y="626"/>
                        <a:pt x="483" y="619"/>
                      </a:cubicBezTo>
                      <a:cubicBezTo>
                        <a:pt x="611" y="612"/>
                        <a:pt x="801" y="597"/>
                        <a:pt x="846" y="529"/>
                      </a:cubicBezTo>
                      <a:cubicBezTo>
                        <a:pt x="891" y="461"/>
                        <a:pt x="793" y="294"/>
                        <a:pt x="755" y="211"/>
                      </a:cubicBezTo>
                      <a:cubicBezTo>
                        <a:pt x="717" y="128"/>
                        <a:pt x="687" y="60"/>
                        <a:pt x="619" y="30"/>
                      </a:cubicBezTo>
                      <a:cubicBezTo>
                        <a:pt x="551" y="0"/>
                        <a:pt x="449" y="15"/>
                        <a:pt x="347" y="30"/>
                      </a:cubicBezTo>
                    </a:path>
                  </a:pathLst>
                </a:custGeom>
                <a:solidFill>
                  <a:srgbClr val="009900"/>
                </a:solidFill>
                <a:ln w="9525" cap="flat" cmpd="sng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wrap="none" lIns="3600" tIns="0" rIns="3600" bIns="0"/>
                <a:lstStyle/>
                <a:p>
                  <a:endParaRPr lang="cs-CZ"/>
                </a:p>
              </p:txBody>
            </p:sp>
            <p:sp>
              <p:nvSpPr>
                <p:cNvPr id="343" name="Arc 913"/>
                <p:cNvSpPr>
                  <a:spLocks/>
                </p:cNvSpPr>
                <p:nvPr/>
              </p:nvSpPr>
              <p:spPr bwMode="auto">
                <a:xfrm flipH="1">
                  <a:off x="2001" y="1933"/>
                  <a:ext cx="113" cy="142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r>
                    <a:rPr lang="cs-CZ"/>
                    <a:t>E</a:t>
                  </a:r>
                </a:p>
              </p:txBody>
            </p:sp>
            <p:sp>
              <p:nvSpPr>
                <p:cNvPr id="344" name="Arc 914"/>
                <p:cNvSpPr>
                  <a:spLocks/>
                </p:cNvSpPr>
                <p:nvPr/>
              </p:nvSpPr>
              <p:spPr bwMode="auto">
                <a:xfrm flipH="1">
                  <a:off x="2114" y="1933"/>
                  <a:ext cx="113" cy="142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r>
                    <a:rPr lang="cs-CZ"/>
                    <a:t>P</a:t>
                  </a:r>
                </a:p>
              </p:txBody>
            </p:sp>
            <p:sp>
              <p:nvSpPr>
                <p:cNvPr id="345" name="Arc 915"/>
                <p:cNvSpPr>
                  <a:spLocks/>
                </p:cNvSpPr>
                <p:nvPr/>
              </p:nvSpPr>
              <p:spPr bwMode="auto">
                <a:xfrm flipH="1">
                  <a:off x="2227" y="1933"/>
                  <a:ext cx="113" cy="142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r>
                    <a:rPr lang="cs-CZ"/>
                    <a:t>A</a:t>
                  </a:r>
                </a:p>
              </p:txBody>
            </p:sp>
          </p:grpSp>
          <p:grpSp>
            <p:nvGrpSpPr>
              <p:cNvPr id="337" name="Group 916"/>
              <p:cNvGrpSpPr>
                <a:grpSpLocks/>
              </p:cNvGrpSpPr>
              <p:nvPr/>
            </p:nvGrpSpPr>
            <p:grpSpPr bwMode="auto">
              <a:xfrm>
                <a:off x="957" y="2845"/>
                <a:ext cx="477" cy="183"/>
                <a:chOff x="797" y="355"/>
                <a:chExt cx="477" cy="183"/>
              </a:xfrm>
            </p:grpSpPr>
            <p:sp>
              <p:nvSpPr>
                <p:cNvPr id="338" name="AutoShape 917"/>
                <p:cNvSpPr>
                  <a:spLocks noChangeAspect="1" noChangeArrowheads="1"/>
                </p:cNvSpPr>
                <p:nvPr/>
              </p:nvSpPr>
              <p:spPr bwMode="auto">
                <a:xfrm>
                  <a:off x="797" y="360"/>
                  <a:ext cx="477" cy="178"/>
                </a:xfrm>
                <a:prstGeom prst="roundRect">
                  <a:avLst>
                    <a:gd name="adj" fmla="val 43171"/>
                  </a:avLst>
                </a:prstGeom>
                <a:solidFill>
                  <a:srgbClr val="00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3600" tIns="0" rIns="3600" bIns="0" anchor="ctr"/>
                <a:lstStyle/>
                <a:p>
                  <a:endParaRPr lang="cs-CZ"/>
                </a:p>
              </p:txBody>
            </p:sp>
            <p:sp>
              <p:nvSpPr>
                <p:cNvPr id="339" name="Arc 918"/>
                <p:cNvSpPr>
                  <a:spLocks/>
                </p:cNvSpPr>
                <p:nvPr/>
              </p:nvSpPr>
              <p:spPr bwMode="auto">
                <a:xfrm rot="10800000" flipH="1">
                  <a:off x="867" y="355"/>
                  <a:ext cx="113" cy="56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40" name="Arc 919"/>
                <p:cNvSpPr>
                  <a:spLocks/>
                </p:cNvSpPr>
                <p:nvPr/>
              </p:nvSpPr>
              <p:spPr bwMode="auto">
                <a:xfrm rot="10800000" flipH="1">
                  <a:off x="980" y="355"/>
                  <a:ext cx="113" cy="71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41" name="Arc 920"/>
                <p:cNvSpPr>
                  <a:spLocks/>
                </p:cNvSpPr>
                <p:nvPr/>
              </p:nvSpPr>
              <p:spPr bwMode="auto">
                <a:xfrm rot="10800000" flipH="1">
                  <a:off x="1093" y="355"/>
                  <a:ext cx="113" cy="71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</p:grpSp>
        <p:sp>
          <p:nvSpPr>
            <p:cNvPr id="158" name="Rectangle 655"/>
            <p:cNvSpPr>
              <a:spLocks noChangeAspect="1" noChangeArrowheads="1"/>
            </p:cNvSpPr>
            <p:nvPr/>
          </p:nvSpPr>
          <p:spPr bwMode="auto">
            <a:xfrm>
              <a:off x="2393" y="878"/>
              <a:ext cx="1673" cy="8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159" name="Group 899"/>
            <p:cNvGrpSpPr>
              <a:grpSpLocks/>
            </p:cNvGrpSpPr>
            <p:nvPr/>
          </p:nvGrpSpPr>
          <p:grpSpPr bwMode="auto">
            <a:xfrm>
              <a:off x="2830" y="1178"/>
              <a:ext cx="482" cy="443"/>
              <a:chOff x="952" y="2585"/>
              <a:chExt cx="482" cy="443"/>
            </a:xfrm>
          </p:grpSpPr>
          <p:grpSp>
            <p:nvGrpSpPr>
              <p:cNvPr id="326" name="Group 900"/>
              <p:cNvGrpSpPr>
                <a:grpSpLocks/>
              </p:cNvGrpSpPr>
              <p:nvPr/>
            </p:nvGrpSpPr>
            <p:grpSpPr bwMode="auto">
              <a:xfrm>
                <a:off x="952" y="2585"/>
                <a:ext cx="476" cy="283"/>
                <a:chOff x="1927" y="1792"/>
                <a:chExt cx="476" cy="283"/>
              </a:xfrm>
            </p:grpSpPr>
            <p:sp>
              <p:nvSpPr>
                <p:cNvPr id="332" name="Freeform 901"/>
                <p:cNvSpPr>
                  <a:spLocks noChangeAspect="1"/>
                </p:cNvSpPr>
                <p:nvPr/>
              </p:nvSpPr>
              <p:spPr bwMode="auto">
                <a:xfrm>
                  <a:off x="1927" y="1792"/>
                  <a:ext cx="476" cy="269"/>
                </a:xfrm>
                <a:custGeom>
                  <a:avLst/>
                  <a:gdLst/>
                  <a:ahLst/>
                  <a:cxnLst>
                    <a:cxn ang="0">
                      <a:pos x="438" y="30"/>
                    </a:cxn>
                    <a:cxn ang="0">
                      <a:pos x="256" y="30"/>
                    </a:cxn>
                    <a:cxn ang="0">
                      <a:pos x="166" y="120"/>
                    </a:cxn>
                    <a:cxn ang="0">
                      <a:pos x="30" y="347"/>
                    </a:cxn>
                    <a:cxn ang="0">
                      <a:pos x="75" y="574"/>
                    </a:cxn>
                    <a:cxn ang="0">
                      <a:pos x="483" y="619"/>
                    </a:cxn>
                    <a:cxn ang="0">
                      <a:pos x="846" y="529"/>
                    </a:cxn>
                    <a:cxn ang="0">
                      <a:pos x="755" y="211"/>
                    </a:cxn>
                    <a:cxn ang="0">
                      <a:pos x="619" y="30"/>
                    </a:cxn>
                    <a:cxn ang="0">
                      <a:pos x="347" y="30"/>
                    </a:cxn>
                  </a:cxnLst>
                  <a:rect l="0" t="0" r="r" b="b"/>
                  <a:pathLst>
                    <a:path w="891" h="626">
                      <a:moveTo>
                        <a:pt x="438" y="30"/>
                      </a:moveTo>
                      <a:cubicBezTo>
                        <a:pt x="369" y="22"/>
                        <a:pt x="301" y="15"/>
                        <a:pt x="256" y="30"/>
                      </a:cubicBezTo>
                      <a:cubicBezTo>
                        <a:pt x="211" y="45"/>
                        <a:pt x="204" y="67"/>
                        <a:pt x="166" y="120"/>
                      </a:cubicBezTo>
                      <a:cubicBezTo>
                        <a:pt x="128" y="173"/>
                        <a:pt x="45" y="271"/>
                        <a:pt x="30" y="347"/>
                      </a:cubicBezTo>
                      <a:cubicBezTo>
                        <a:pt x="15" y="423"/>
                        <a:pt x="0" y="529"/>
                        <a:pt x="75" y="574"/>
                      </a:cubicBezTo>
                      <a:cubicBezTo>
                        <a:pt x="150" y="619"/>
                        <a:pt x="355" y="626"/>
                        <a:pt x="483" y="619"/>
                      </a:cubicBezTo>
                      <a:cubicBezTo>
                        <a:pt x="611" y="612"/>
                        <a:pt x="801" y="597"/>
                        <a:pt x="846" y="529"/>
                      </a:cubicBezTo>
                      <a:cubicBezTo>
                        <a:pt x="891" y="461"/>
                        <a:pt x="793" y="294"/>
                        <a:pt x="755" y="211"/>
                      </a:cubicBezTo>
                      <a:cubicBezTo>
                        <a:pt x="717" y="128"/>
                        <a:pt x="687" y="60"/>
                        <a:pt x="619" y="30"/>
                      </a:cubicBezTo>
                      <a:cubicBezTo>
                        <a:pt x="551" y="0"/>
                        <a:pt x="449" y="15"/>
                        <a:pt x="347" y="30"/>
                      </a:cubicBezTo>
                    </a:path>
                  </a:pathLst>
                </a:custGeom>
                <a:solidFill>
                  <a:srgbClr val="009900"/>
                </a:solidFill>
                <a:ln w="9525" cap="flat" cmpd="sng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wrap="none" lIns="3600" tIns="0" rIns="3600" bIns="0"/>
                <a:lstStyle/>
                <a:p>
                  <a:endParaRPr lang="cs-CZ"/>
                </a:p>
              </p:txBody>
            </p:sp>
            <p:sp>
              <p:nvSpPr>
                <p:cNvPr id="333" name="Arc 902"/>
                <p:cNvSpPr>
                  <a:spLocks/>
                </p:cNvSpPr>
                <p:nvPr/>
              </p:nvSpPr>
              <p:spPr bwMode="auto">
                <a:xfrm flipH="1">
                  <a:off x="2001" y="1933"/>
                  <a:ext cx="113" cy="142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r>
                    <a:rPr lang="cs-CZ"/>
                    <a:t>E</a:t>
                  </a:r>
                </a:p>
              </p:txBody>
            </p:sp>
            <p:sp>
              <p:nvSpPr>
                <p:cNvPr id="334" name="Arc 903"/>
                <p:cNvSpPr>
                  <a:spLocks/>
                </p:cNvSpPr>
                <p:nvPr/>
              </p:nvSpPr>
              <p:spPr bwMode="auto">
                <a:xfrm flipH="1">
                  <a:off x="2114" y="1933"/>
                  <a:ext cx="113" cy="142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r>
                    <a:rPr lang="cs-CZ"/>
                    <a:t>P</a:t>
                  </a:r>
                </a:p>
              </p:txBody>
            </p:sp>
            <p:sp>
              <p:nvSpPr>
                <p:cNvPr id="335" name="Arc 904"/>
                <p:cNvSpPr>
                  <a:spLocks/>
                </p:cNvSpPr>
                <p:nvPr/>
              </p:nvSpPr>
              <p:spPr bwMode="auto">
                <a:xfrm flipH="1">
                  <a:off x="2227" y="1933"/>
                  <a:ext cx="113" cy="142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r>
                    <a:rPr lang="cs-CZ"/>
                    <a:t>A</a:t>
                  </a:r>
                </a:p>
              </p:txBody>
            </p:sp>
          </p:grpSp>
          <p:grpSp>
            <p:nvGrpSpPr>
              <p:cNvPr id="327" name="Group 905"/>
              <p:cNvGrpSpPr>
                <a:grpSpLocks/>
              </p:cNvGrpSpPr>
              <p:nvPr/>
            </p:nvGrpSpPr>
            <p:grpSpPr bwMode="auto">
              <a:xfrm>
                <a:off x="957" y="2845"/>
                <a:ext cx="477" cy="183"/>
                <a:chOff x="797" y="355"/>
                <a:chExt cx="477" cy="183"/>
              </a:xfrm>
            </p:grpSpPr>
            <p:sp>
              <p:nvSpPr>
                <p:cNvPr id="328" name="AutoShape 906"/>
                <p:cNvSpPr>
                  <a:spLocks noChangeAspect="1" noChangeArrowheads="1"/>
                </p:cNvSpPr>
                <p:nvPr/>
              </p:nvSpPr>
              <p:spPr bwMode="auto">
                <a:xfrm>
                  <a:off x="797" y="360"/>
                  <a:ext cx="477" cy="178"/>
                </a:xfrm>
                <a:prstGeom prst="roundRect">
                  <a:avLst>
                    <a:gd name="adj" fmla="val 43171"/>
                  </a:avLst>
                </a:prstGeom>
                <a:solidFill>
                  <a:srgbClr val="00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3600" tIns="0" rIns="3600" bIns="0" anchor="ctr"/>
                <a:lstStyle/>
                <a:p>
                  <a:endParaRPr lang="cs-CZ"/>
                </a:p>
              </p:txBody>
            </p:sp>
            <p:sp>
              <p:nvSpPr>
                <p:cNvPr id="329" name="Arc 907"/>
                <p:cNvSpPr>
                  <a:spLocks/>
                </p:cNvSpPr>
                <p:nvPr/>
              </p:nvSpPr>
              <p:spPr bwMode="auto">
                <a:xfrm rot="10800000" flipH="1">
                  <a:off x="867" y="355"/>
                  <a:ext cx="113" cy="56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30" name="Arc 908"/>
                <p:cNvSpPr>
                  <a:spLocks/>
                </p:cNvSpPr>
                <p:nvPr/>
              </p:nvSpPr>
              <p:spPr bwMode="auto">
                <a:xfrm rot="10800000" flipH="1">
                  <a:off x="980" y="355"/>
                  <a:ext cx="113" cy="71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31" name="Arc 909"/>
                <p:cNvSpPr>
                  <a:spLocks/>
                </p:cNvSpPr>
                <p:nvPr/>
              </p:nvSpPr>
              <p:spPr bwMode="auto">
                <a:xfrm rot="10800000" flipH="1">
                  <a:off x="1093" y="355"/>
                  <a:ext cx="113" cy="71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</p:grpSp>
        <p:sp>
          <p:nvSpPr>
            <p:cNvPr id="160" name="Rectangle 657"/>
            <p:cNvSpPr>
              <a:spLocks noChangeAspect="1" noChangeArrowheads="1"/>
            </p:cNvSpPr>
            <p:nvPr/>
          </p:nvSpPr>
          <p:spPr bwMode="auto">
            <a:xfrm>
              <a:off x="2393" y="27"/>
              <a:ext cx="1673" cy="8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4176713"/>
              <a:endParaRPr lang="en-US" sz="1000" b="0">
                <a:solidFill>
                  <a:schemeClr val="tx1"/>
                </a:solidFill>
                <a:latin typeface="Arial" charset="0"/>
              </a:endParaRPr>
            </a:p>
          </p:txBody>
        </p:sp>
        <p:grpSp>
          <p:nvGrpSpPr>
            <p:cNvPr id="161" name="Group 888"/>
            <p:cNvGrpSpPr>
              <a:grpSpLocks/>
            </p:cNvGrpSpPr>
            <p:nvPr/>
          </p:nvGrpSpPr>
          <p:grpSpPr bwMode="auto">
            <a:xfrm>
              <a:off x="2847" y="328"/>
              <a:ext cx="482" cy="443"/>
              <a:chOff x="952" y="2585"/>
              <a:chExt cx="482" cy="443"/>
            </a:xfrm>
          </p:grpSpPr>
          <p:grpSp>
            <p:nvGrpSpPr>
              <p:cNvPr id="316" name="Group 889"/>
              <p:cNvGrpSpPr>
                <a:grpSpLocks/>
              </p:cNvGrpSpPr>
              <p:nvPr/>
            </p:nvGrpSpPr>
            <p:grpSpPr bwMode="auto">
              <a:xfrm>
                <a:off x="952" y="2585"/>
                <a:ext cx="476" cy="283"/>
                <a:chOff x="1927" y="1792"/>
                <a:chExt cx="476" cy="283"/>
              </a:xfrm>
            </p:grpSpPr>
            <p:sp>
              <p:nvSpPr>
                <p:cNvPr id="322" name="Freeform 890"/>
                <p:cNvSpPr>
                  <a:spLocks noChangeAspect="1"/>
                </p:cNvSpPr>
                <p:nvPr/>
              </p:nvSpPr>
              <p:spPr bwMode="auto">
                <a:xfrm>
                  <a:off x="1927" y="1792"/>
                  <a:ext cx="476" cy="269"/>
                </a:xfrm>
                <a:custGeom>
                  <a:avLst/>
                  <a:gdLst/>
                  <a:ahLst/>
                  <a:cxnLst>
                    <a:cxn ang="0">
                      <a:pos x="438" y="30"/>
                    </a:cxn>
                    <a:cxn ang="0">
                      <a:pos x="256" y="30"/>
                    </a:cxn>
                    <a:cxn ang="0">
                      <a:pos x="166" y="120"/>
                    </a:cxn>
                    <a:cxn ang="0">
                      <a:pos x="30" y="347"/>
                    </a:cxn>
                    <a:cxn ang="0">
                      <a:pos x="75" y="574"/>
                    </a:cxn>
                    <a:cxn ang="0">
                      <a:pos x="483" y="619"/>
                    </a:cxn>
                    <a:cxn ang="0">
                      <a:pos x="846" y="529"/>
                    </a:cxn>
                    <a:cxn ang="0">
                      <a:pos x="755" y="211"/>
                    </a:cxn>
                    <a:cxn ang="0">
                      <a:pos x="619" y="30"/>
                    </a:cxn>
                    <a:cxn ang="0">
                      <a:pos x="347" y="30"/>
                    </a:cxn>
                  </a:cxnLst>
                  <a:rect l="0" t="0" r="r" b="b"/>
                  <a:pathLst>
                    <a:path w="891" h="626">
                      <a:moveTo>
                        <a:pt x="438" y="30"/>
                      </a:moveTo>
                      <a:cubicBezTo>
                        <a:pt x="369" y="22"/>
                        <a:pt x="301" y="15"/>
                        <a:pt x="256" y="30"/>
                      </a:cubicBezTo>
                      <a:cubicBezTo>
                        <a:pt x="211" y="45"/>
                        <a:pt x="204" y="67"/>
                        <a:pt x="166" y="120"/>
                      </a:cubicBezTo>
                      <a:cubicBezTo>
                        <a:pt x="128" y="173"/>
                        <a:pt x="45" y="271"/>
                        <a:pt x="30" y="347"/>
                      </a:cubicBezTo>
                      <a:cubicBezTo>
                        <a:pt x="15" y="423"/>
                        <a:pt x="0" y="529"/>
                        <a:pt x="75" y="574"/>
                      </a:cubicBezTo>
                      <a:cubicBezTo>
                        <a:pt x="150" y="619"/>
                        <a:pt x="355" y="626"/>
                        <a:pt x="483" y="619"/>
                      </a:cubicBezTo>
                      <a:cubicBezTo>
                        <a:pt x="611" y="612"/>
                        <a:pt x="801" y="597"/>
                        <a:pt x="846" y="529"/>
                      </a:cubicBezTo>
                      <a:cubicBezTo>
                        <a:pt x="891" y="461"/>
                        <a:pt x="793" y="294"/>
                        <a:pt x="755" y="211"/>
                      </a:cubicBezTo>
                      <a:cubicBezTo>
                        <a:pt x="717" y="128"/>
                        <a:pt x="687" y="60"/>
                        <a:pt x="619" y="30"/>
                      </a:cubicBezTo>
                      <a:cubicBezTo>
                        <a:pt x="551" y="0"/>
                        <a:pt x="449" y="15"/>
                        <a:pt x="347" y="30"/>
                      </a:cubicBezTo>
                    </a:path>
                  </a:pathLst>
                </a:custGeom>
                <a:solidFill>
                  <a:srgbClr val="009900"/>
                </a:solidFill>
                <a:ln w="9525" cap="flat" cmpd="sng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wrap="none" lIns="3600" tIns="0" rIns="3600" bIns="0"/>
                <a:lstStyle/>
                <a:p>
                  <a:endParaRPr lang="cs-CZ"/>
                </a:p>
              </p:txBody>
            </p:sp>
            <p:sp>
              <p:nvSpPr>
                <p:cNvPr id="323" name="Arc 891"/>
                <p:cNvSpPr>
                  <a:spLocks/>
                </p:cNvSpPr>
                <p:nvPr/>
              </p:nvSpPr>
              <p:spPr bwMode="auto">
                <a:xfrm flipH="1">
                  <a:off x="2001" y="1933"/>
                  <a:ext cx="113" cy="142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r>
                    <a:rPr lang="cs-CZ"/>
                    <a:t>E</a:t>
                  </a:r>
                </a:p>
              </p:txBody>
            </p:sp>
            <p:sp>
              <p:nvSpPr>
                <p:cNvPr id="324" name="Arc 892"/>
                <p:cNvSpPr>
                  <a:spLocks/>
                </p:cNvSpPr>
                <p:nvPr/>
              </p:nvSpPr>
              <p:spPr bwMode="auto">
                <a:xfrm flipH="1">
                  <a:off x="2114" y="1933"/>
                  <a:ext cx="113" cy="142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r>
                    <a:rPr lang="cs-CZ"/>
                    <a:t>P</a:t>
                  </a:r>
                </a:p>
              </p:txBody>
            </p:sp>
            <p:sp>
              <p:nvSpPr>
                <p:cNvPr id="325" name="Arc 893"/>
                <p:cNvSpPr>
                  <a:spLocks/>
                </p:cNvSpPr>
                <p:nvPr/>
              </p:nvSpPr>
              <p:spPr bwMode="auto">
                <a:xfrm flipH="1">
                  <a:off x="2227" y="1933"/>
                  <a:ext cx="113" cy="142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r>
                    <a:rPr lang="cs-CZ"/>
                    <a:t>A</a:t>
                  </a:r>
                </a:p>
              </p:txBody>
            </p:sp>
          </p:grpSp>
          <p:grpSp>
            <p:nvGrpSpPr>
              <p:cNvPr id="317" name="Group 894"/>
              <p:cNvGrpSpPr>
                <a:grpSpLocks/>
              </p:cNvGrpSpPr>
              <p:nvPr/>
            </p:nvGrpSpPr>
            <p:grpSpPr bwMode="auto">
              <a:xfrm>
                <a:off x="957" y="2845"/>
                <a:ext cx="477" cy="183"/>
                <a:chOff x="797" y="355"/>
                <a:chExt cx="477" cy="183"/>
              </a:xfrm>
            </p:grpSpPr>
            <p:sp>
              <p:nvSpPr>
                <p:cNvPr id="318" name="AutoShape 895"/>
                <p:cNvSpPr>
                  <a:spLocks noChangeAspect="1" noChangeArrowheads="1"/>
                </p:cNvSpPr>
                <p:nvPr/>
              </p:nvSpPr>
              <p:spPr bwMode="auto">
                <a:xfrm>
                  <a:off x="797" y="360"/>
                  <a:ext cx="477" cy="178"/>
                </a:xfrm>
                <a:prstGeom prst="roundRect">
                  <a:avLst>
                    <a:gd name="adj" fmla="val 43171"/>
                  </a:avLst>
                </a:prstGeom>
                <a:solidFill>
                  <a:srgbClr val="00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3600" tIns="0" rIns="3600" bIns="0" anchor="ctr"/>
                <a:lstStyle/>
                <a:p>
                  <a:endParaRPr lang="cs-CZ"/>
                </a:p>
              </p:txBody>
            </p:sp>
            <p:sp>
              <p:nvSpPr>
                <p:cNvPr id="319" name="Arc 896"/>
                <p:cNvSpPr>
                  <a:spLocks/>
                </p:cNvSpPr>
                <p:nvPr/>
              </p:nvSpPr>
              <p:spPr bwMode="auto">
                <a:xfrm rot="10800000" flipH="1">
                  <a:off x="867" y="355"/>
                  <a:ext cx="113" cy="56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20" name="Arc 897"/>
                <p:cNvSpPr>
                  <a:spLocks/>
                </p:cNvSpPr>
                <p:nvPr/>
              </p:nvSpPr>
              <p:spPr bwMode="auto">
                <a:xfrm rot="10800000" flipH="1">
                  <a:off x="980" y="355"/>
                  <a:ext cx="113" cy="71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21" name="Arc 898"/>
                <p:cNvSpPr>
                  <a:spLocks/>
                </p:cNvSpPr>
                <p:nvPr/>
              </p:nvSpPr>
              <p:spPr bwMode="auto">
                <a:xfrm rot="10800000" flipH="1">
                  <a:off x="1093" y="355"/>
                  <a:ext cx="113" cy="71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</p:grpSp>
        <p:sp>
          <p:nvSpPr>
            <p:cNvPr id="162" name="Line 656"/>
            <p:cNvSpPr>
              <a:spLocks noChangeAspect="1" noChangeShapeType="1"/>
            </p:cNvSpPr>
            <p:nvPr/>
          </p:nvSpPr>
          <p:spPr bwMode="auto">
            <a:xfrm rot="900000" flipH="1">
              <a:off x="2648" y="1161"/>
              <a:ext cx="85" cy="0"/>
            </a:xfrm>
            <a:prstGeom prst="line">
              <a:avLst/>
            </a:prstGeom>
            <a:noFill/>
            <a:ln w="25400">
              <a:solidFill>
                <a:srgbClr val="CC00FF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163" name="Text Box 658"/>
            <p:cNvSpPr txBox="1">
              <a:spLocks noChangeAspect="1" noChangeArrowheads="1"/>
            </p:cNvSpPr>
            <p:nvPr/>
          </p:nvSpPr>
          <p:spPr bwMode="auto">
            <a:xfrm>
              <a:off x="2491" y="642"/>
              <a:ext cx="21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1" lang="cs-CZ" sz="1200" b="0">
                  <a:solidFill>
                    <a:schemeClr val="tx1"/>
                  </a:solidFill>
                </a:rPr>
                <a:t>5'</a:t>
              </a:r>
            </a:p>
          </p:txBody>
        </p:sp>
        <p:sp>
          <p:nvSpPr>
            <p:cNvPr id="164" name="Text Box 659"/>
            <p:cNvSpPr txBox="1">
              <a:spLocks noChangeAspect="1" noChangeArrowheads="1"/>
            </p:cNvSpPr>
            <p:nvPr/>
          </p:nvSpPr>
          <p:spPr bwMode="auto">
            <a:xfrm>
              <a:off x="3735" y="642"/>
              <a:ext cx="21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1" lang="cs-CZ" sz="1200" b="0">
                  <a:solidFill>
                    <a:schemeClr val="tx1"/>
                  </a:solidFill>
                </a:rPr>
                <a:t>3'</a:t>
              </a:r>
            </a:p>
          </p:txBody>
        </p:sp>
        <p:sp>
          <p:nvSpPr>
            <p:cNvPr id="165" name="Text Box 660"/>
            <p:cNvSpPr txBox="1">
              <a:spLocks noChangeAspect="1" noChangeArrowheads="1"/>
            </p:cNvSpPr>
            <p:nvPr/>
          </p:nvSpPr>
          <p:spPr bwMode="auto">
            <a:xfrm>
              <a:off x="3388" y="642"/>
              <a:ext cx="39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1" lang="cs-CZ" sz="1200" b="0">
                  <a:solidFill>
                    <a:srgbClr val="3366FF"/>
                  </a:solidFill>
                </a:rPr>
                <a:t>mRNA</a:t>
              </a:r>
            </a:p>
          </p:txBody>
        </p:sp>
        <p:grpSp>
          <p:nvGrpSpPr>
            <p:cNvPr id="166" name="Group 661"/>
            <p:cNvGrpSpPr>
              <a:grpSpLocks noChangeAspect="1"/>
            </p:cNvGrpSpPr>
            <p:nvPr/>
          </p:nvGrpSpPr>
          <p:grpSpPr bwMode="auto">
            <a:xfrm>
              <a:off x="3530" y="58"/>
              <a:ext cx="138" cy="337"/>
              <a:chOff x="2653" y="2478"/>
              <a:chExt cx="274" cy="680"/>
            </a:xfrm>
          </p:grpSpPr>
          <p:grpSp>
            <p:nvGrpSpPr>
              <p:cNvPr id="308" name="Group 662"/>
              <p:cNvGrpSpPr>
                <a:grpSpLocks noChangeAspect="1"/>
              </p:cNvGrpSpPr>
              <p:nvPr/>
            </p:nvGrpSpPr>
            <p:grpSpPr bwMode="auto">
              <a:xfrm>
                <a:off x="2653" y="2795"/>
                <a:ext cx="274" cy="363"/>
                <a:chOff x="1156" y="2205"/>
                <a:chExt cx="274" cy="363"/>
              </a:xfrm>
            </p:grpSpPr>
            <p:sp>
              <p:nvSpPr>
                <p:cNvPr id="311" name="AutoShape 663"/>
                <p:cNvSpPr>
                  <a:spLocks noChangeAspect="1" noChangeArrowheads="1"/>
                </p:cNvSpPr>
                <p:nvPr/>
              </p:nvSpPr>
              <p:spPr bwMode="auto">
                <a:xfrm>
                  <a:off x="1224" y="2205"/>
                  <a:ext cx="136" cy="27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3366FF"/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12" name="AutoShape 664"/>
                <p:cNvSpPr>
                  <a:spLocks noChangeAspect="1" noChangeArrowheads="1"/>
                </p:cNvSpPr>
                <p:nvPr/>
              </p:nvSpPr>
              <p:spPr bwMode="auto">
                <a:xfrm rot="16200000">
                  <a:off x="1225" y="2318"/>
                  <a:ext cx="136" cy="27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3366FF"/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13" name="Oval 665"/>
                <p:cNvSpPr>
                  <a:spLocks noChangeAspect="1" noChangeArrowheads="1"/>
                </p:cNvSpPr>
                <p:nvPr/>
              </p:nvSpPr>
              <p:spPr bwMode="auto">
                <a:xfrm>
                  <a:off x="1202" y="2523"/>
                  <a:ext cx="45" cy="45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14" name="Oval 666"/>
                <p:cNvSpPr>
                  <a:spLocks noChangeAspect="1" noChangeArrowheads="1"/>
                </p:cNvSpPr>
                <p:nvPr/>
              </p:nvSpPr>
              <p:spPr bwMode="auto">
                <a:xfrm>
                  <a:off x="1338" y="2523"/>
                  <a:ext cx="45" cy="45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15" name="Oval 667"/>
                <p:cNvSpPr>
                  <a:spLocks noChangeAspect="1" noChangeArrowheads="1"/>
                </p:cNvSpPr>
                <p:nvPr/>
              </p:nvSpPr>
              <p:spPr bwMode="auto">
                <a:xfrm>
                  <a:off x="1269" y="2523"/>
                  <a:ext cx="45" cy="45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309" name="Line 668"/>
              <p:cNvSpPr>
                <a:spLocks noChangeAspect="1" noChangeShapeType="1"/>
              </p:cNvSpPr>
              <p:nvPr/>
            </p:nvSpPr>
            <p:spPr bwMode="auto">
              <a:xfrm>
                <a:off x="2789" y="2705"/>
                <a:ext cx="0" cy="90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cs-CZ"/>
              </a:p>
            </p:txBody>
          </p:sp>
          <p:sp>
            <p:nvSpPr>
              <p:cNvPr id="310" name="Oval 669"/>
              <p:cNvSpPr>
                <a:spLocks noChangeAspect="1" noChangeArrowheads="1"/>
              </p:cNvSpPr>
              <p:nvPr/>
            </p:nvSpPr>
            <p:spPr bwMode="auto">
              <a:xfrm>
                <a:off x="2675" y="2478"/>
                <a:ext cx="227" cy="22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kumimoji="1" lang="cs-CZ" sz="800" b="0">
                    <a:solidFill>
                      <a:schemeClr val="tx1"/>
                    </a:solidFill>
                  </a:rPr>
                  <a:t>aa</a:t>
                </a:r>
                <a:r>
                  <a:rPr kumimoji="1" lang="cs-CZ" sz="800" b="0" baseline="-25000">
                    <a:solidFill>
                      <a:schemeClr val="tx1"/>
                    </a:solidFill>
                  </a:rPr>
                  <a:t>4</a:t>
                </a:r>
                <a:endParaRPr kumimoji="1" lang="cs-CZ" sz="800" b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67" name="Arc 670"/>
            <p:cNvSpPr>
              <a:spLocks noChangeAspect="1"/>
            </p:cNvSpPr>
            <p:nvPr/>
          </p:nvSpPr>
          <p:spPr bwMode="auto">
            <a:xfrm rot="10528175" flipH="1">
              <a:off x="3320" y="298"/>
              <a:ext cx="203" cy="15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9662"/>
                <a:gd name="T1" fmla="*/ 0 h 21600"/>
                <a:gd name="T2" fmla="*/ 19662 w 19662"/>
                <a:gd name="T3" fmla="*/ 12657 h 21600"/>
                <a:gd name="T4" fmla="*/ 0 w 19662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662" h="21600" fill="none" extrusionOk="0">
                  <a:moveTo>
                    <a:pt x="-1" y="0"/>
                  </a:moveTo>
                  <a:cubicBezTo>
                    <a:pt x="8468" y="0"/>
                    <a:pt x="16155" y="4948"/>
                    <a:pt x="19661" y="12657"/>
                  </a:cubicBezTo>
                </a:path>
                <a:path w="19662" h="21600" stroke="0" extrusionOk="0">
                  <a:moveTo>
                    <a:pt x="-1" y="0"/>
                  </a:moveTo>
                  <a:cubicBezTo>
                    <a:pt x="8468" y="0"/>
                    <a:pt x="16155" y="4948"/>
                    <a:pt x="19661" y="12657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 type="arrow" w="lg" len="sm"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8" name="Text Box 671"/>
            <p:cNvSpPr txBox="1">
              <a:spLocks noChangeAspect="1" noChangeArrowheads="1"/>
            </p:cNvSpPr>
            <p:nvPr/>
          </p:nvSpPr>
          <p:spPr bwMode="auto">
            <a:xfrm>
              <a:off x="2481" y="1498"/>
              <a:ext cx="21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1" lang="cs-CZ" sz="1200" b="0">
                  <a:solidFill>
                    <a:schemeClr val="tx1"/>
                  </a:solidFill>
                </a:rPr>
                <a:t>5'</a:t>
              </a:r>
            </a:p>
          </p:txBody>
        </p:sp>
        <p:sp>
          <p:nvSpPr>
            <p:cNvPr id="169" name="Text Box 672"/>
            <p:cNvSpPr txBox="1">
              <a:spLocks noChangeAspect="1" noChangeArrowheads="1"/>
            </p:cNvSpPr>
            <p:nvPr/>
          </p:nvSpPr>
          <p:spPr bwMode="auto">
            <a:xfrm>
              <a:off x="3769" y="1498"/>
              <a:ext cx="21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1" lang="cs-CZ" sz="1200" b="0">
                  <a:solidFill>
                    <a:schemeClr val="tx1"/>
                  </a:solidFill>
                </a:rPr>
                <a:t>3'</a:t>
              </a:r>
            </a:p>
          </p:txBody>
        </p:sp>
        <p:sp>
          <p:nvSpPr>
            <p:cNvPr id="170" name="AutoShape 680"/>
            <p:cNvSpPr>
              <a:spLocks noChangeAspect="1" noChangeArrowheads="1"/>
            </p:cNvSpPr>
            <p:nvPr/>
          </p:nvSpPr>
          <p:spPr bwMode="auto">
            <a:xfrm>
              <a:off x="3040" y="1293"/>
              <a:ext cx="68" cy="135"/>
            </a:xfrm>
            <a:prstGeom prst="roundRect">
              <a:avLst>
                <a:gd name="adj" fmla="val 50000"/>
              </a:avLst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1" name="AutoShape 681"/>
            <p:cNvSpPr>
              <a:spLocks noChangeAspect="1" noChangeArrowheads="1"/>
            </p:cNvSpPr>
            <p:nvPr/>
          </p:nvSpPr>
          <p:spPr bwMode="auto">
            <a:xfrm rot="16200000">
              <a:off x="3041" y="1348"/>
              <a:ext cx="68" cy="137"/>
            </a:xfrm>
            <a:prstGeom prst="roundRect">
              <a:avLst>
                <a:gd name="adj" fmla="val 50000"/>
              </a:avLst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2" name="Oval 682"/>
            <p:cNvSpPr>
              <a:spLocks noChangeAspect="1" noChangeArrowheads="1"/>
            </p:cNvSpPr>
            <p:nvPr/>
          </p:nvSpPr>
          <p:spPr bwMode="auto">
            <a:xfrm>
              <a:off x="3030" y="1451"/>
              <a:ext cx="22" cy="22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3" name="Oval 683"/>
            <p:cNvSpPr>
              <a:spLocks noChangeAspect="1" noChangeArrowheads="1"/>
            </p:cNvSpPr>
            <p:nvPr/>
          </p:nvSpPr>
          <p:spPr bwMode="auto">
            <a:xfrm>
              <a:off x="3098" y="1451"/>
              <a:ext cx="22" cy="22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4" name="Oval 684"/>
            <p:cNvSpPr>
              <a:spLocks noChangeAspect="1" noChangeArrowheads="1"/>
            </p:cNvSpPr>
            <p:nvPr/>
          </p:nvSpPr>
          <p:spPr bwMode="auto">
            <a:xfrm>
              <a:off x="3063" y="1451"/>
              <a:ext cx="22" cy="22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" name="Line 685"/>
            <p:cNvSpPr>
              <a:spLocks noChangeAspect="1" noChangeShapeType="1"/>
            </p:cNvSpPr>
            <p:nvPr/>
          </p:nvSpPr>
          <p:spPr bwMode="auto">
            <a:xfrm>
              <a:off x="3074" y="1248"/>
              <a:ext cx="0" cy="45"/>
            </a:xfrm>
            <a:prstGeom prst="line">
              <a:avLst/>
            </a:prstGeom>
            <a:noFill/>
            <a:ln w="28575">
              <a:solidFill>
                <a:srgbClr val="CC00FF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176" name="AutoShape 686"/>
            <p:cNvSpPr>
              <a:spLocks noChangeAspect="1" noChangeArrowheads="1"/>
            </p:cNvSpPr>
            <p:nvPr/>
          </p:nvSpPr>
          <p:spPr bwMode="auto">
            <a:xfrm>
              <a:off x="3164" y="1294"/>
              <a:ext cx="68" cy="136"/>
            </a:xfrm>
            <a:prstGeom prst="roundRect">
              <a:avLst>
                <a:gd name="adj" fmla="val 50000"/>
              </a:avLst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7" name="AutoShape 687"/>
            <p:cNvSpPr>
              <a:spLocks noChangeAspect="1" noChangeArrowheads="1"/>
            </p:cNvSpPr>
            <p:nvPr/>
          </p:nvSpPr>
          <p:spPr bwMode="auto">
            <a:xfrm rot="16200000">
              <a:off x="3164" y="1350"/>
              <a:ext cx="67" cy="138"/>
            </a:xfrm>
            <a:prstGeom prst="roundRect">
              <a:avLst>
                <a:gd name="adj" fmla="val 50000"/>
              </a:avLst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8" name="Oval 688"/>
            <p:cNvSpPr>
              <a:spLocks noChangeAspect="1" noChangeArrowheads="1"/>
            </p:cNvSpPr>
            <p:nvPr/>
          </p:nvSpPr>
          <p:spPr bwMode="auto">
            <a:xfrm>
              <a:off x="3152" y="1452"/>
              <a:ext cx="23" cy="22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9" name="Oval 689"/>
            <p:cNvSpPr>
              <a:spLocks noChangeAspect="1" noChangeArrowheads="1"/>
            </p:cNvSpPr>
            <p:nvPr/>
          </p:nvSpPr>
          <p:spPr bwMode="auto">
            <a:xfrm>
              <a:off x="3220" y="1452"/>
              <a:ext cx="23" cy="22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0" name="Oval 690"/>
            <p:cNvSpPr>
              <a:spLocks noChangeAspect="1" noChangeArrowheads="1"/>
            </p:cNvSpPr>
            <p:nvPr/>
          </p:nvSpPr>
          <p:spPr bwMode="auto">
            <a:xfrm>
              <a:off x="3186" y="1452"/>
              <a:ext cx="22" cy="22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1" name="Line 691"/>
            <p:cNvSpPr>
              <a:spLocks noChangeAspect="1" noChangeShapeType="1"/>
            </p:cNvSpPr>
            <p:nvPr/>
          </p:nvSpPr>
          <p:spPr bwMode="auto">
            <a:xfrm>
              <a:off x="3198" y="1261"/>
              <a:ext cx="0" cy="44"/>
            </a:xfrm>
            <a:prstGeom prst="line">
              <a:avLst/>
            </a:prstGeom>
            <a:noFill/>
            <a:ln w="2540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182" name="Text Box 692"/>
            <p:cNvSpPr txBox="1">
              <a:spLocks noChangeAspect="1" noChangeArrowheads="1"/>
            </p:cNvSpPr>
            <p:nvPr/>
          </p:nvSpPr>
          <p:spPr bwMode="auto">
            <a:xfrm>
              <a:off x="3379" y="1498"/>
              <a:ext cx="39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1" lang="cs-CZ" sz="1200" b="0">
                  <a:solidFill>
                    <a:srgbClr val="3366FF"/>
                  </a:solidFill>
                </a:rPr>
                <a:t>mRNA</a:t>
              </a:r>
            </a:p>
          </p:txBody>
        </p:sp>
        <p:sp>
          <p:nvSpPr>
            <p:cNvPr id="183" name="Oval 693"/>
            <p:cNvSpPr>
              <a:spLocks noChangeAspect="1" noChangeArrowheads="1"/>
            </p:cNvSpPr>
            <p:nvPr/>
          </p:nvSpPr>
          <p:spPr bwMode="auto">
            <a:xfrm>
              <a:off x="3017" y="1148"/>
              <a:ext cx="113" cy="11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kumimoji="1" lang="cs-CZ" sz="800" b="0">
                  <a:solidFill>
                    <a:schemeClr val="tx1"/>
                  </a:solidFill>
                </a:rPr>
                <a:t>aa</a:t>
              </a:r>
              <a:r>
                <a:rPr kumimoji="1" lang="cs-CZ" sz="800" b="0" baseline="-25000">
                  <a:solidFill>
                    <a:schemeClr val="tx1"/>
                  </a:solidFill>
                </a:rPr>
                <a:t>3</a:t>
              </a:r>
              <a:endParaRPr kumimoji="1" lang="cs-CZ" sz="800" b="0">
                <a:solidFill>
                  <a:schemeClr val="tx1"/>
                </a:solidFill>
              </a:endParaRPr>
            </a:p>
          </p:txBody>
        </p:sp>
        <p:sp>
          <p:nvSpPr>
            <p:cNvPr id="184" name="Oval 694"/>
            <p:cNvSpPr>
              <a:spLocks noChangeAspect="1" noChangeArrowheads="1"/>
            </p:cNvSpPr>
            <p:nvPr/>
          </p:nvSpPr>
          <p:spPr bwMode="auto">
            <a:xfrm>
              <a:off x="2882" y="1148"/>
              <a:ext cx="112" cy="11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kumimoji="1" lang="cs-CZ" sz="800" b="0">
                  <a:solidFill>
                    <a:schemeClr val="tx1"/>
                  </a:solidFill>
                </a:rPr>
                <a:t>aa</a:t>
              </a:r>
              <a:r>
                <a:rPr kumimoji="1" lang="cs-CZ" sz="800" b="0" baseline="-25000">
                  <a:solidFill>
                    <a:schemeClr val="tx1"/>
                  </a:solidFill>
                </a:rPr>
                <a:t>2</a:t>
              </a:r>
              <a:endParaRPr kumimoji="1" lang="cs-CZ" sz="800" b="0">
                <a:solidFill>
                  <a:schemeClr val="tx1"/>
                </a:solidFill>
              </a:endParaRPr>
            </a:p>
          </p:txBody>
        </p:sp>
        <p:sp>
          <p:nvSpPr>
            <p:cNvPr id="185" name="Oval 695"/>
            <p:cNvSpPr>
              <a:spLocks noChangeAspect="1" noChangeArrowheads="1"/>
            </p:cNvSpPr>
            <p:nvPr/>
          </p:nvSpPr>
          <p:spPr bwMode="auto">
            <a:xfrm>
              <a:off x="2705" y="1133"/>
              <a:ext cx="113" cy="11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kumimoji="1" lang="cs-CZ" sz="800" b="0">
                  <a:solidFill>
                    <a:schemeClr val="tx1"/>
                  </a:solidFill>
                </a:rPr>
                <a:t>aa</a:t>
              </a:r>
              <a:r>
                <a:rPr kumimoji="1" lang="cs-CZ" sz="800" b="0" baseline="-25000">
                  <a:solidFill>
                    <a:schemeClr val="tx1"/>
                  </a:solidFill>
                </a:rPr>
                <a:t>1</a:t>
              </a:r>
              <a:endParaRPr kumimoji="1" lang="cs-CZ" sz="800" b="0">
                <a:solidFill>
                  <a:schemeClr val="tx1"/>
                </a:solidFill>
              </a:endParaRPr>
            </a:p>
          </p:txBody>
        </p:sp>
        <p:cxnSp>
          <p:nvCxnSpPr>
            <p:cNvPr id="186" name="AutoShape 696"/>
            <p:cNvCxnSpPr>
              <a:cxnSpLocks noChangeAspect="1" noChangeShapeType="1"/>
              <a:stCxn id="184" idx="6"/>
              <a:endCxn id="183" idx="2"/>
            </p:cNvCxnSpPr>
            <p:nvPr/>
          </p:nvCxnSpPr>
          <p:spPr bwMode="auto">
            <a:xfrm>
              <a:off x="2994" y="1204"/>
              <a:ext cx="23" cy="0"/>
            </a:xfrm>
            <a:prstGeom prst="straightConnector1">
              <a:avLst/>
            </a:prstGeom>
            <a:noFill/>
            <a:ln w="28575">
              <a:solidFill>
                <a:srgbClr val="CC00FF"/>
              </a:solidFill>
              <a:miter lim="800000"/>
              <a:headEnd/>
              <a:tailEnd/>
            </a:ln>
            <a:effectLst/>
          </p:spPr>
        </p:cxnSp>
        <p:cxnSp>
          <p:nvCxnSpPr>
            <p:cNvPr id="187" name="AutoShape 697"/>
            <p:cNvCxnSpPr>
              <a:cxnSpLocks noChangeAspect="1" noChangeShapeType="1"/>
              <a:stCxn id="185" idx="6"/>
              <a:endCxn id="184" idx="2"/>
            </p:cNvCxnSpPr>
            <p:nvPr/>
          </p:nvCxnSpPr>
          <p:spPr bwMode="auto">
            <a:xfrm>
              <a:off x="2818" y="1190"/>
              <a:ext cx="64" cy="15"/>
            </a:xfrm>
            <a:prstGeom prst="straightConnector1">
              <a:avLst/>
            </a:prstGeom>
            <a:noFill/>
            <a:ln w="25400">
              <a:solidFill>
                <a:srgbClr val="CC00FF"/>
              </a:solidFill>
              <a:miter lim="800000"/>
              <a:headEnd/>
              <a:tailEnd/>
            </a:ln>
            <a:effectLst/>
          </p:spPr>
        </p:cxnSp>
        <p:sp>
          <p:nvSpPr>
            <p:cNvPr id="188" name="Text Box 698"/>
            <p:cNvSpPr txBox="1">
              <a:spLocks noChangeAspect="1" noChangeArrowheads="1"/>
            </p:cNvSpPr>
            <p:nvPr/>
          </p:nvSpPr>
          <p:spPr bwMode="auto">
            <a:xfrm>
              <a:off x="2450" y="1076"/>
              <a:ext cx="27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1" lang="cs-CZ" sz="1000" b="0">
                  <a:solidFill>
                    <a:srgbClr val="0000FF"/>
                  </a:solidFill>
                </a:rPr>
                <a:t>NH</a:t>
              </a:r>
              <a:r>
                <a:rPr kumimoji="1" lang="cs-CZ" sz="1000" b="0" baseline="-25000">
                  <a:solidFill>
                    <a:srgbClr val="0000FF"/>
                  </a:solidFill>
                </a:rPr>
                <a:t>2</a:t>
              </a:r>
              <a:endParaRPr kumimoji="1" lang="cs-CZ" sz="1000" b="0">
                <a:solidFill>
                  <a:srgbClr val="0000FF"/>
                </a:solidFill>
              </a:endParaRPr>
            </a:p>
          </p:txBody>
        </p:sp>
        <p:sp>
          <p:nvSpPr>
            <p:cNvPr id="189" name="Oval 699"/>
            <p:cNvSpPr>
              <a:spLocks noChangeAspect="1" noChangeArrowheads="1"/>
            </p:cNvSpPr>
            <p:nvPr/>
          </p:nvSpPr>
          <p:spPr bwMode="auto">
            <a:xfrm>
              <a:off x="3152" y="1148"/>
              <a:ext cx="114" cy="11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kumimoji="1" lang="cs-CZ" sz="800" b="0">
                  <a:solidFill>
                    <a:schemeClr val="tx1"/>
                  </a:solidFill>
                </a:rPr>
                <a:t>aa</a:t>
              </a:r>
              <a:r>
                <a:rPr kumimoji="1" lang="cs-CZ" sz="800" b="0" baseline="-25000">
                  <a:solidFill>
                    <a:schemeClr val="tx1"/>
                  </a:solidFill>
                </a:rPr>
                <a:t>4</a:t>
              </a:r>
              <a:endParaRPr kumimoji="1" lang="cs-CZ" sz="800" b="0">
                <a:solidFill>
                  <a:schemeClr val="tx1"/>
                </a:solidFill>
              </a:endParaRPr>
            </a:p>
          </p:txBody>
        </p:sp>
        <p:sp>
          <p:nvSpPr>
            <p:cNvPr id="190" name="Line 700"/>
            <p:cNvSpPr>
              <a:spLocks noChangeAspect="1" noChangeShapeType="1"/>
            </p:cNvSpPr>
            <p:nvPr/>
          </p:nvSpPr>
          <p:spPr bwMode="auto">
            <a:xfrm flipV="1">
              <a:off x="2474" y="1486"/>
              <a:ext cx="1519" cy="1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191" name="Arc 701"/>
            <p:cNvSpPr>
              <a:spLocks noChangeAspect="1"/>
            </p:cNvSpPr>
            <p:nvPr/>
          </p:nvSpPr>
          <p:spPr bwMode="auto">
            <a:xfrm rot="1225040" flipH="1">
              <a:off x="3071" y="1101"/>
              <a:ext cx="124" cy="56"/>
            </a:xfrm>
            <a:custGeom>
              <a:avLst/>
              <a:gdLst>
                <a:gd name="G0" fmla="+- 19649 0 0"/>
                <a:gd name="G1" fmla="+- 21600 0 0"/>
                <a:gd name="G2" fmla="+- 21600 0 0"/>
                <a:gd name="T0" fmla="*/ 0 w 41249"/>
                <a:gd name="T1" fmla="*/ 12630 h 21600"/>
                <a:gd name="T2" fmla="*/ 41249 w 41249"/>
                <a:gd name="T3" fmla="*/ 21600 h 21600"/>
                <a:gd name="T4" fmla="*/ 19649 w 4124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249" h="21600" fill="none" extrusionOk="0">
                  <a:moveTo>
                    <a:pt x="-1" y="12629"/>
                  </a:moveTo>
                  <a:cubicBezTo>
                    <a:pt x="3511" y="4936"/>
                    <a:pt x="11191" y="-1"/>
                    <a:pt x="19649" y="0"/>
                  </a:cubicBezTo>
                  <a:cubicBezTo>
                    <a:pt x="31578" y="0"/>
                    <a:pt x="41249" y="9670"/>
                    <a:pt x="41249" y="21600"/>
                  </a:cubicBezTo>
                </a:path>
                <a:path w="41249" h="21600" stroke="0" extrusionOk="0">
                  <a:moveTo>
                    <a:pt x="-1" y="12629"/>
                  </a:moveTo>
                  <a:cubicBezTo>
                    <a:pt x="3511" y="4936"/>
                    <a:pt x="11191" y="-1"/>
                    <a:pt x="19649" y="0"/>
                  </a:cubicBezTo>
                  <a:cubicBezTo>
                    <a:pt x="31578" y="0"/>
                    <a:pt x="41249" y="9670"/>
                    <a:pt x="41249" y="21600"/>
                  </a:cubicBezTo>
                  <a:lnTo>
                    <a:pt x="19649" y="21600"/>
                  </a:lnTo>
                  <a:close/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 type="arrow" w="lg" len="sm"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2" name="Text Box 703"/>
            <p:cNvSpPr txBox="1">
              <a:spLocks noChangeAspect="1" noChangeArrowheads="1"/>
            </p:cNvSpPr>
            <p:nvPr/>
          </p:nvSpPr>
          <p:spPr bwMode="auto">
            <a:xfrm>
              <a:off x="2503" y="2332"/>
              <a:ext cx="21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1" lang="cs-CZ" sz="1200" b="0">
                  <a:solidFill>
                    <a:schemeClr val="tx1"/>
                  </a:solidFill>
                </a:rPr>
                <a:t>5'</a:t>
              </a:r>
            </a:p>
          </p:txBody>
        </p:sp>
        <p:sp>
          <p:nvSpPr>
            <p:cNvPr id="193" name="Text Box 704"/>
            <p:cNvSpPr txBox="1">
              <a:spLocks noChangeAspect="1" noChangeArrowheads="1"/>
            </p:cNvSpPr>
            <p:nvPr/>
          </p:nvSpPr>
          <p:spPr bwMode="auto">
            <a:xfrm>
              <a:off x="3784" y="2356"/>
              <a:ext cx="21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1" lang="cs-CZ" sz="1200" b="0">
                  <a:solidFill>
                    <a:schemeClr val="tx1"/>
                  </a:solidFill>
                </a:rPr>
                <a:t>3'</a:t>
              </a:r>
            </a:p>
          </p:txBody>
        </p:sp>
        <p:sp>
          <p:nvSpPr>
            <p:cNvPr id="194" name="Text Box 705"/>
            <p:cNvSpPr txBox="1">
              <a:spLocks noChangeAspect="1" noChangeArrowheads="1"/>
            </p:cNvSpPr>
            <p:nvPr/>
          </p:nvSpPr>
          <p:spPr bwMode="auto">
            <a:xfrm>
              <a:off x="3354" y="2337"/>
              <a:ext cx="39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1" lang="cs-CZ" sz="1200" b="0">
                  <a:solidFill>
                    <a:srgbClr val="3366FF"/>
                  </a:solidFill>
                </a:rPr>
                <a:t>mRNA</a:t>
              </a:r>
            </a:p>
          </p:txBody>
        </p:sp>
        <p:sp>
          <p:nvSpPr>
            <p:cNvPr id="195" name="Line 706"/>
            <p:cNvSpPr>
              <a:spLocks noChangeAspect="1" noChangeShapeType="1"/>
            </p:cNvSpPr>
            <p:nvPr/>
          </p:nvSpPr>
          <p:spPr bwMode="auto">
            <a:xfrm>
              <a:off x="3303" y="2235"/>
              <a:ext cx="197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lg" len="sm"/>
            </a:ln>
            <a:effectLst/>
          </p:spPr>
          <p:txBody>
            <a:bodyPr/>
            <a:lstStyle/>
            <a:p>
              <a:endParaRPr lang="cs-CZ"/>
            </a:p>
          </p:txBody>
        </p:sp>
        <p:grpSp>
          <p:nvGrpSpPr>
            <p:cNvPr id="196" name="Group 708"/>
            <p:cNvGrpSpPr>
              <a:grpSpLocks noChangeAspect="1"/>
            </p:cNvGrpSpPr>
            <p:nvPr/>
          </p:nvGrpSpPr>
          <p:grpSpPr bwMode="auto">
            <a:xfrm>
              <a:off x="3584" y="2646"/>
              <a:ext cx="138" cy="343"/>
              <a:chOff x="2653" y="2478"/>
              <a:chExt cx="274" cy="680"/>
            </a:xfrm>
          </p:grpSpPr>
          <p:grpSp>
            <p:nvGrpSpPr>
              <p:cNvPr id="300" name="Group 709"/>
              <p:cNvGrpSpPr>
                <a:grpSpLocks noChangeAspect="1"/>
              </p:cNvGrpSpPr>
              <p:nvPr/>
            </p:nvGrpSpPr>
            <p:grpSpPr bwMode="auto">
              <a:xfrm>
                <a:off x="2653" y="2795"/>
                <a:ext cx="274" cy="363"/>
                <a:chOff x="1156" y="2205"/>
                <a:chExt cx="274" cy="363"/>
              </a:xfrm>
            </p:grpSpPr>
            <p:sp>
              <p:nvSpPr>
                <p:cNvPr id="303" name="AutoShape 710"/>
                <p:cNvSpPr>
                  <a:spLocks noChangeAspect="1" noChangeArrowheads="1"/>
                </p:cNvSpPr>
                <p:nvPr/>
              </p:nvSpPr>
              <p:spPr bwMode="auto">
                <a:xfrm>
                  <a:off x="1224" y="2205"/>
                  <a:ext cx="136" cy="27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3366FF"/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04" name="AutoShape 711"/>
                <p:cNvSpPr>
                  <a:spLocks noChangeAspect="1" noChangeArrowheads="1"/>
                </p:cNvSpPr>
                <p:nvPr/>
              </p:nvSpPr>
              <p:spPr bwMode="auto">
                <a:xfrm rot="16200000">
                  <a:off x="1225" y="2318"/>
                  <a:ext cx="136" cy="27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3366FF"/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05" name="Oval 712"/>
                <p:cNvSpPr>
                  <a:spLocks noChangeAspect="1" noChangeArrowheads="1"/>
                </p:cNvSpPr>
                <p:nvPr/>
              </p:nvSpPr>
              <p:spPr bwMode="auto">
                <a:xfrm>
                  <a:off x="1202" y="2523"/>
                  <a:ext cx="45" cy="45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06" name="Oval 713"/>
                <p:cNvSpPr>
                  <a:spLocks noChangeAspect="1" noChangeArrowheads="1"/>
                </p:cNvSpPr>
                <p:nvPr/>
              </p:nvSpPr>
              <p:spPr bwMode="auto">
                <a:xfrm>
                  <a:off x="1338" y="2523"/>
                  <a:ext cx="45" cy="45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07" name="Oval 714"/>
                <p:cNvSpPr>
                  <a:spLocks noChangeAspect="1" noChangeArrowheads="1"/>
                </p:cNvSpPr>
                <p:nvPr/>
              </p:nvSpPr>
              <p:spPr bwMode="auto">
                <a:xfrm>
                  <a:off x="1269" y="2523"/>
                  <a:ext cx="45" cy="45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301" name="Line 715"/>
              <p:cNvSpPr>
                <a:spLocks noChangeAspect="1" noChangeShapeType="1"/>
              </p:cNvSpPr>
              <p:nvPr/>
            </p:nvSpPr>
            <p:spPr bwMode="auto">
              <a:xfrm>
                <a:off x="2789" y="2705"/>
                <a:ext cx="0" cy="90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cs-CZ"/>
              </a:p>
            </p:txBody>
          </p:sp>
          <p:sp>
            <p:nvSpPr>
              <p:cNvPr id="302" name="Oval 716"/>
              <p:cNvSpPr>
                <a:spLocks noChangeAspect="1" noChangeArrowheads="1"/>
              </p:cNvSpPr>
              <p:nvPr/>
            </p:nvSpPr>
            <p:spPr bwMode="auto">
              <a:xfrm>
                <a:off x="2675" y="2478"/>
                <a:ext cx="227" cy="22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kumimoji="1" lang="cs-CZ" sz="800" b="0">
                    <a:solidFill>
                      <a:schemeClr val="tx1"/>
                    </a:solidFill>
                  </a:rPr>
                  <a:t>aa</a:t>
                </a:r>
                <a:r>
                  <a:rPr kumimoji="1" lang="cs-CZ" sz="800" b="0" baseline="-25000">
                    <a:solidFill>
                      <a:schemeClr val="tx1"/>
                    </a:solidFill>
                  </a:rPr>
                  <a:t>5</a:t>
                </a:r>
                <a:endParaRPr kumimoji="1" lang="cs-CZ" sz="800" b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97" name="Text Box 717"/>
            <p:cNvSpPr txBox="1">
              <a:spLocks noChangeAspect="1" noChangeArrowheads="1"/>
            </p:cNvSpPr>
            <p:nvPr/>
          </p:nvSpPr>
          <p:spPr bwMode="auto">
            <a:xfrm>
              <a:off x="2463" y="3238"/>
              <a:ext cx="21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1" lang="cs-CZ" sz="1200" b="0">
                  <a:solidFill>
                    <a:schemeClr val="tx1"/>
                  </a:solidFill>
                </a:rPr>
                <a:t>5'</a:t>
              </a:r>
            </a:p>
          </p:txBody>
        </p:sp>
        <p:sp>
          <p:nvSpPr>
            <p:cNvPr id="198" name="Text Box 718"/>
            <p:cNvSpPr txBox="1">
              <a:spLocks noChangeAspect="1" noChangeArrowheads="1"/>
            </p:cNvSpPr>
            <p:nvPr/>
          </p:nvSpPr>
          <p:spPr bwMode="auto">
            <a:xfrm>
              <a:off x="3777" y="3238"/>
              <a:ext cx="21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1" lang="cs-CZ" sz="1200" b="0">
                  <a:solidFill>
                    <a:schemeClr val="tx1"/>
                  </a:solidFill>
                </a:rPr>
                <a:t>3'</a:t>
              </a:r>
            </a:p>
          </p:txBody>
        </p:sp>
        <p:sp>
          <p:nvSpPr>
            <p:cNvPr id="199" name="Text Box 719"/>
            <p:cNvSpPr txBox="1">
              <a:spLocks noChangeAspect="1" noChangeArrowheads="1"/>
            </p:cNvSpPr>
            <p:nvPr/>
          </p:nvSpPr>
          <p:spPr bwMode="auto">
            <a:xfrm>
              <a:off x="3436" y="3238"/>
              <a:ext cx="39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1" lang="cs-CZ" sz="1200" b="0">
                  <a:solidFill>
                    <a:srgbClr val="3366FF"/>
                  </a:solidFill>
                </a:rPr>
                <a:t>mRNA</a:t>
              </a:r>
            </a:p>
          </p:txBody>
        </p:sp>
        <p:sp>
          <p:nvSpPr>
            <p:cNvPr id="200" name="Arc 720"/>
            <p:cNvSpPr>
              <a:spLocks noChangeAspect="1"/>
            </p:cNvSpPr>
            <p:nvPr/>
          </p:nvSpPr>
          <p:spPr bwMode="auto">
            <a:xfrm rot="10528175" flipH="1">
              <a:off x="3445" y="3001"/>
              <a:ext cx="224" cy="15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 type="arrow" w="lg" len="sm"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1" name="Text Box 722"/>
            <p:cNvSpPr txBox="1">
              <a:spLocks noChangeAspect="1" noChangeArrowheads="1"/>
            </p:cNvSpPr>
            <p:nvPr/>
          </p:nvSpPr>
          <p:spPr bwMode="auto">
            <a:xfrm>
              <a:off x="2463" y="4088"/>
              <a:ext cx="21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1" lang="cs-CZ" sz="1200" b="0">
                  <a:solidFill>
                    <a:schemeClr val="tx1"/>
                  </a:solidFill>
                </a:rPr>
                <a:t>5'</a:t>
              </a:r>
            </a:p>
          </p:txBody>
        </p:sp>
        <p:sp>
          <p:nvSpPr>
            <p:cNvPr id="202" name="Text Box 723"/>
            <p:cNvSpPr txBox="1">
              <a:spLocks noChangeAspect="1" noChangeArrowheads="1"/>
            </p:cNvSpPr>
            <p:nvPr/>
          </p:nvSpPr>
          <p:spPr bwMode="auto">
            <a:xfrm>
              <a:off x="3777" y="4088"/>
              <a:ext cx="21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1" lang="cs-CZ" sz="1200" b="0">
                  <a:solidFill>
                    <a:schemeClr val="tx1"/>
                  </a:solidFill>
                </a:rPr>
                <a:t>3'</a:t>
              </a:r>
            </a:p>
          </p:txBody>
        </p:sp>
        <p:sp>
          <p:nvSpPr>
            <p:cNvPr id="203" name="Text Box 724"/>
            <p:cNvSpPr txBox="1">
              <a:spLocks noChangeAspect="1" noChangeArrowheads="1"/>
            </p:cNvSpPr>
            <p:nvPr/>
          </p:nvSpPr>
          <p:spPr bwMode="auto">
            <a:xfrm>
              <a:off x="3436" y="4088"/>
              <a:ext cx="39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1" lang="cs-CZ" sz="1200" b="0">
                  <a:solidFill>
                    <a:srgbClr val="3366FF"/>
                  </a:solidFill>
                </a:rPr>
                <a:t>mRNA</a:t>
              </a:r>
            </a:p>
          </p:txBody>
        </p:sp>
        <p:grpSp>
          <p:nvGrpSpPr>
            <p:cNvPr id="204" name="Group 725"/>
            <p:cNvGrpSpPr>
              <a:grpSpLocks noChangeAspect="1"/>
            </p:cNvGrpSpPr>
            <p:nvPr/>
          </p:nvGrpSpPr>
          <p:grpSpPr bwMode="auto">
            <a:xfrm>
              <a:off x="2645" y="3790"/>
              <a:ext cx="137" cy="183"/>
              <a:chOff x="521" y="3248"/>
              <a:chExt cx="274" cy="368"/>
            </a:xfrm>
          </p:grpSpPr>
          <p:sp>
            <p:nvSpPr>
              <p:cNvPr id="295" name="AutoShape 726"/>
              <p:cNvSpPr>
                <a:spLocks noChangeAspect="1" noChangeArrowheads="1"/>
              </p:cNvSpPr>
              <p:nvPr/>
            </p:nvSpPr>
            <p:spPr bwMode="auto">
              <a:xfrm>
                <a:off x="589" y="3248"/>
                <a:ext cx="136" cy="273"/>
              </a:xfrm>
              <a:prstGeom prst="roundRect">
                <a:avLst>
                  <a:gd name="adj" fmla="val 50000"/>
                </a:avLst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96" name="AutoShape 727"/>
              <p:cNvSpPr>
                <a:spLocks noChangeAspect="1" noChangeArrowheads="1"/>
              </p:cNvSpPr>
              <p:nvPr/>
            </p:nvSpPr>
            <p:spPr bwMode="auto">
              <a:xfrm rot="16200000">
                <a:off x="590" y="3361"/>
                <a:ext cx="136" cy="274"/>
              </a:xfrm>
              <a:prstGeom prst="roundRect">
                <a:avLst>
                  <a:gd name="adj" fmla="val 50000"/>
                </a:avLst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97" name="Oval 728"/>
              <p:cNvSpPr>
                <a:spLocks noChangeAspect="1" noChangeArrowheads="1"/>
              </p:cNvSpPr>
              <p:nvPr/>
            </p:nvSpPr>
            <p:spPr bwMode="auto">
              <a:xfrm>
                <a:off x="567" y="3571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98" name="Oval 729"/>
              <p:cNvSpPr>
                <a:spLocks noChangeAspect="1" noChangeArrowheads="1"/>
              </p:cNvSpPr>
              <p:nvPr/>
            </p:nvSpPr>
            <p:spPr bwMode="auto">
              <a:xfrm>
                <a:off x="703" y="3571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99" name="Oval 730"/>
              <p:cNvSpPr>
                <a:spLocks noChangeAspect="1" noChangeArrowheads="1"/>
              </p:cNvSpPr>
              <p:nvPr/>
            </p:nvSpPr>
            <p:spPr bwMode="auto">
              <a:xfrm>
                <a:off x="634" y="3571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205" name="Text Box 731"/>
            <p:cNvSpPr txBox="1">
              <a:spLocks noChangeAspect="1" noChangeArrowheads="1"/>
            </p:cNvSpPr>
            <p:nvPr/>
          </p:nvSpPr>
          <p:spPr bwMode="auto">
            <a:xfrm>
              <a:off x="2401" y="3794"/>
              <a:ext cx="11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4176713"/>
              <a:endParaRPr lang="en-US" sz="1000" b="0">
                <a:solidFill>
                  <a:schemeClr val="tx1"/>
                </a:solidFill>
              </a:endParaRPr>
            </a:p>
          </p:txBody>
        </p:sp>
        <p:sp>
          <p:nvSpPr>
            <p:cNvPr id="206" name="Text Box 732"/>
            <p:cNvSpPr txBox="1">
              <a:spLocks noChangeAspect="1" noChangeArrowheads="1"/>
            </p:cNvSpPr>
            <p:nvPr/>
          </p:nvSpPr>
          <p:spPr bwMode="auto">
            <a:xfrm>
              <a:off x="2393" y="3798"/>
              <a:ext cx="284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4176713"/>
              <a:r>
                <a:rPr lang="cs-CZ" sz="800" b="0">
                  <a:solidFill>
                    <a:schemeClr val="tx1"/>
                  </a:solidFill>
                </a:rPr>
                <a:t>tRNA</a:t>
              </a:r>
            </a:p>
          </p:txBody>
        </p:sp>
        <p:sp>
          <p:nvSpPr>
            <p:cNvPr id="207" name="Line 733"/>
            <p:cNvSpPr>
              <a:spLocks noChangeAspect="1" noChangeShapeType="1"/>
            </p:cNvSpPr>
            <p:nvPr/>
          </p:nvSpPr>
          <p:spPr bwMode="auto">
            <a:xfrm rot="900000" flipH="1">
              <a:off x="2655" y="311"/>
              <a:ext cx="85" cy="0"/>
            </a:xfrm>
            <a:prstGeom prst="line">
              <a:avLst/>
            </a:prstGeom>
            <a:noFill/>
            <a:ln w="25400">
              <a:solidFill>
                <a:srgbClr val="CC00FF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208" name="AutoShape 741"/>
            <p:cNvSpPr>
              <a:spLocks noChangeAspect="1" noChangeArrowheads="1"/>
            </p:cNvSpPr>
            <p:nvPr/>
          </p:nvSpPr>
          <p:spPr bwMode="auto">
            <a:xfrm>
              <a:off x="3047" y="443"/>
              <a:ext cx="68" cy="135"/>
            </a:xfrm>
            <a:prstGeom prst="roundRect">
              <a:avLst>
                <a:gd name="adj" fmla="val 50000"/>
              </a:avLst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9" name="AutoShape 742"/>
            <p:cNvSpPr>
              <a:spLocks noChangeAspect="1" noChangeArrowheads="1"/>
            </p:cNvSpPr>
            <p:nvPr/>
          </p:nvSpPr>
          <p:spPr bwMode="auto">
            <a:xfrm rot="16200000">
              <a:off x="3048" y="498"/>
              <a:ext cx="68" cy="137"/>
            </a:xfrm>
            <a:prstGeom prst="roundRect">
              <a:avLst>
                <a:gd name="adj" fmla="val 50000"/>
              </a:avLst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10" name="Oval 743"/>
            <p:cNvSpPr>
              <a:spLocks noChangeAspect="1" noChangeArrowheads="1"/>
            </p:cNvSpPr>
            <p:nvPr/>
          </p:nvSpPr>
          <p:spPr bwMode="auto">
            <a:xfrm>
              <a:off x="3037" y="601"/>
              <a:ext cx="22" cy="22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11" name="Oval 744"/>
            <p:cNvSpPr>
              <a:spLocks noChangeAspect="1" noChangeArrowheads="1"/>
            </p:cNvSpPr>
            <p:nvPr/>
          </p:nvSpPr>
          <p:spPr bwMode="auto">
            <a:xfrm>
              <a:off x="3105" y="601"/>
              <a:ext cx="22" cy="22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12" name="Oval 745"/>
            <p:cNvSpPr>
              <a:spLocks noChangeAspect="1" noChangeArrowheads="1"/>
            </p:cNvSpPr>
            <p:nvPr/>
          </p:nvSpPr>
          <p:spPr bwMode="auto">
            <a:xfrm>
              <a:off x="3070" y="601"/>
              <a:ext cx="22" cy="22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13" name="Line 746"/>
            <p:cNvSpPr>
              <a:spLocks noChangeAspect="1" noChangeShapeType="1"/>
            </p:cNvSpPr>
            <p:nvPr/>
          </p:nvSpPr>
          <p:spPr bwMode="auto">
            <a:xfrm>
              <a:off x="3081" y="398"/>
              <a:ext cx="0" cy="45"/>
            </a:xfrm>
            <a:prstGeom prst="line">
              <a:avLst/>
            </a:prstGeom>
            <a:noFill/>
            <a:ln w="28575">
              <a:solidFill>
                <a:srgbClr val="CC00FF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214" name="Oval 747"/>
            <p:cNvSpPr>
              <a:spLocks noChangeAspect="1" noChangeArrowheads="1"/>
            </p:cNvSpPr>
            <p:nvPr/>
          </p:nvSpPr>
          <p:spPr bwMode="auto">
            <a:xfrm>
              <a:off x="3024" y="298"/>
              <a:ext cx="113" cy="11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kumimoji="1" lang="cs-CZ" sz="800" b="0">
                  <a:solidFill>
                    <a:schemeClr val="tx1"/>
                  </a:solidFill>
                </a:rPr>
                <a:t>aa</a:t>
              </a:r>
              <a:r>
                <a:rPr kumimoji="1" lang="cs-CZ" sz="800" b="0" baseline="-25000">
                  <a:solidFill>
                    <a:schemeClr val="tx1"/>
                  </a:solidFill>
                </a:rPr>
                <a:t>3</a:t>
              </a:r>
              <a:endParaRPr kumimoji="1" lang="cs-CZ" sz="800" b="0">
                <a:solidFill>
                  <a:schemeClr val="tx1"/>
                </a:solidFill>
              </a:endParaRPr>
            </a:p>
          </p:txBody>
        </p:sp>
        <p:sp>
          <p:nvSpPr>
            <p:cNvPr id="215" name="Oval 748"/>
            <p:cNvSpPr>
              <a:spLocks noChangeAspect="1" noChangeArrowheads="1"/>
            </p:cNvSpPr>
            <p:nvPr/>
          </p:nvSpPr>
          <p:spPr bwMode="auto">
            <a:xfrm>
              <a:off x="2889" y="298"/>
              <a:ext cx="112" cy="11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kumimoji="1" lang="cs-CZ" sz="800" b="0">
                  <a:solidFill>
                    <a:schemeClr val="tx1"/>
                  </a:solidFill>
                </a:rPr>
                <a:t>aa</a:t>
              </a:r>
              <a:r>
                <a:rPr kumimoji="1" lang="cs-CZ" sz="800" b="0" baseline="-25000">
                  <a:solidFill>
                    <a:schemeClr val="tx1"/>
                  </a:solidFill>
                </a:rPr>
                <a:t>2</a:t>
              </a:r>
              <a:endParaRPr kumimoji="1" lang="cs-CZ" sz="800" b="0">
                <a:solidFill>
                  <a:schemeClr val="tx1"/>
                </a:solidFill>
              </a:endParaRPr>
            </a:p>
          </p:txBody>
        </p:sp>
        <p:sp>
          <p:nvSpPr>
            <p:cNvPr id="216" name="Oval 749"/>
            <p:cNvSpPr>
              <a:spLocks noChangeAspect="1" noChangeArrowheads="1"/>
            </p:cNvSpPr>
            <p:nvPr/>
          </p:nvSpPr>
          <p:spPr bwMode="auto">
            <a:xfrm>
              <a:off x="2712" y="283"/>
              <a:ext cx="113" cy="11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kumimoji="1" lang="cs-CZ" sz="800" b="0">
                  <a:solidFill>
                    <a:schemeClr val="tx1"/>
                  </a:solidFill>
                </a:rPr>
                <a:t>aa</a:t>
              </a:r>
              <a:r>
                <a:rPr kumimoji="1" lang="cs-CZ" sz="800" b="0" baseline="-25000">
                  <a:solidFill>
                    <a:schemeClr val="tx1"/>
                  </a:solidFill>
                </a:rPr>
                <a:t>1</a:t>
              </a:r>
              <a:endParaRPr kumimoji="1" lang="cs-CZ" sz="800" b="0">
                <a:solidFill>
                  <a:schemeClr val="tx1"/>
                </a:solidFill>
              </a:endParaRPr>
            </a:p>
          </p:txBody>
        </p:sp>
        <p:cxnSp>
          <p:nvCxnSpPr>
            <p:cNvPr id="217" name="AutoShape 750"/>
            <p:cNvCxnSpPr>
              <a:cxnSpLocks noChangeAspect="1" noChangeShapeType="1"/>
              <a:stCxn id="215" idx="6"/>
              <a:endCxn id="214" idx="2"/>
            </p:cNvCxnSpPr>
            <p:nvPr/>
          </p:nvCxnSpPr>
          <p:spPr bwMode="auto">
            <a:xfrm>
              <a:off x="3001" y="354"/>
              <a:ext cx="23" cy="0"/>
            </a:xfrm>
            <a:prstGeom prst="straightConnector1">
              <a:avLst/>
            </a:prstGeom>
            <a:noFill/>
            <a:ln w="28575">
              <a:solidFill>
                <a:srgbClr val="CC00FF"/>
              </a:solidFill>
              <a:miter lim="800000"/>
              <a:headEnd/>
              <a:tailEnd/>
            </a:ln>
            <a:effectLst/>
          </p:spPr>
        </p:cxnSp>
        <p:cxnSp>
          <p:nvCxnSpPr>
            <p:cNvPr id="218" name="AutoShape 751"/>
            <p:cNvCxnSpPr>
              <a:cxnSpLocks noChangeAspect="1" noChangeShapeType="1"/>
              <a:stCxn id="216" idx="6"/>
              <a:endCxn id="215" idx="2"/>
            </p:cNvCxnSpPr>
            <p:nvPr/>
          </p:nvCxnSpPr>
          <p:spPr bwMode="auto">
            <a:xfrm>
              <a:off x="2825" y="340"/>
              <a:ext cx="64" cy="15"/>
            </a:xfrm>
            <a:prstGeom prst="straightConnector1">
              <a:avLst/>
            </a:prstGeom>
            <a:noFill/>
            <a:ln w="25400">
              <a:solidFill>
                <a:srgbClr val="CC00FF"/>
              </a:solidFill>
              <a:miter lim="800000"/>
              <a:headEnd/>
              <a:tailEnd/>
            </a:ln>
            <a:effectLst/>
          </p:spPr>
        </p:cxnSp>
        <p:sp>
          <p:nvSpPr>
            <p:cNvPr id="219" name="Text Box 752"/>
            <p:cNvSpPr txBox="1">
              <a:spLocks noChangeAspect="1" noChangeArrowheads="1"/>
            </p:cNvSpPr>
            <p:nvPr/>
          </p:nvSpPr>
          <p:spPr bwMode="auto">
            <a:xfrm>
              <a:off x="2457" y="226"/>
              <a:ext cx="27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1" lang="cs-CZ" sz="1000" b="0">
                  <a:solidFill>
                    <a:srgbClr val="0000FF"/>
                  </a:solidFill>
                </a:rPr>
                <a:t>NH</a:t>
              </a:r>
              <a:r>
                <a:rPr kumimoji="1" lang="cs-CZ" sz="1000" b="0" baseline="-25000">
                  <a:solidFill>
                    <a:srgbClr val="0000FF"/>
                  </a:solidFill>
                </a:rPr>
                <a:t>2</a:t>
              </a:r>
              <a:endParaRPr kumimoji="1" lang="cs-CZ" sz="1000" b="0">
                <a:solidFill>
                  <a:srgbClr val="0000FF"/>
                </a:solidFill>
              </a:endParaRPr>
            </a:p>
          </p:txBody>
        </p:sp>
        <p:sp>
          <p:nvSpPr>
            <p:cNvPr id="220" name="Line 753"/>
            <p:cNvSpPr>
              <a:spLocks noChangeAspect="1" noChangeShapeType="1"/>
            </p:cNvSpPr>
            <p:nvPr/>
          </p:nvSpPr>
          <p:spPr bwMode="auto">
            <a:xfrm flipV="1">
              <a:off x="2453" y="635"/>
              <a:ext cx="1513" cy="0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221" name="Line 755"/>
            <p:cNvSpPr>
              <a:spLocks noChangeAspect="1" noChangeShapeType="1"/>
            </p:cNvSpPr>
            <p:nvPr/>
          </p:nvSpPr>
          <p:spPr bwMode="auto">
            <a:xfrm rot="900000" flipH="1">
              <a:off x="2696" y="1965"/>
              <a:ext cx="85" cy="0"/>
            </a:xfrm>
            <a:prstGeom prst="line">
              <a:avLst/>
            </a:prstGeom>
            <a:noFill/>
            <a:ln w="25400">
              <a:solidFill>
                <a:srgbClr val="CC00FF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222" name="AutoShape 763"/>
            <p:cNvSpPr>
              <a:spLocks noChangeAspect="1" noChangeArrowheads="1"/>
            </p:cNvSpPr>
            <p:nvPr/>
          </p:nvSpPr>
          <p:spPr bwMode="auto">
            <a:xfrm>
              <a:off x="3038" y="2154"/>
              <a:ext cx="68" cy="135"/>
            </a:xfrm>
            <a:prstGeom prst="roundRect">
              <a:avLst>
                <a:gd name="adj" fmla="val 50000"/>
              </a:avLst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23" name="AutoShape 764"/>
            <p:cNvSpPr>
              <a:spLocks noChangeAspect="1" noChangeArrowheads="1"/>
            </p:cNvSpPr>
            <p:nvPr/>
          </p:nvSpPr>
          <p:spPr bwMode="auto">
            <a:xfrm rot="16200000">
              <a:off x="3039" y="2209"/>
              <a:ext cx="68" cy="137"/>
            </a:xfrm>
            <a:prstGeom prst="roundRect">
              <a:avLst>
                <a:gd name="adj" fmla="val 50000"/>
              </a:avLst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24" name="Oval 765"/>
            <p:cNvSpPr>
              <a:spLocks noChangeAspect="1" noChangeArrowheads="1"/>
            </p:cNvSpPr>
            <p:nvPr/>
          </p:nvSpPr>
          <p:spPr bwMode="auto">
            <a:xfrm>
              <a:off x="3028" y="2312"/>
              <a:ext cx="22" cy="22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25" name="Oval 766"/>
            <p:cNvSpPr>
              <a:spLocks noChangeAspect="1" noChangeArrowheads="1"/>
            </p:cNvSpPr>
            <p:nvPr/>
          </p:nvSpPr>
          <p:spPr bwMode="auto">
            <a:xfrm>
              <a:off x="3096" y="2312"/>
              <a:ext cx="22" cy="22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26" name="Oval 767"/>
            <p:cNvSpPr>
              <a:spLocks noChangeAspect="1" noChangeArrowheads="1"/>
            </p:cNvSpPr>
            <p:nvPr/>
          </p:nvSpPr>
          <p:spPr bwMode="auto">
            <a:xfrm>
              <a:off x="3061" y="2312"/>
              <a:ext cx="22" cy="22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27" name="Line 768"/>
            <p:cNvSpPr>
              <a:spLocks noChangeAspect="1" noChangeShapeType="1"/>
            </p:cNvSpPr>
            <p:nvPr/>
          </p:nvSpPr>
          <p:spPr bwMode="auto">
            <a:xfrm rot="19800000">
              <a:off x="3172" y="1993"/>
              <a:ext cx="0" cy="85"/>
            </a:xfrm>
            <a:prstGeom prst="line">
              <a:avLst/>
            </a:prstGeom>
            <a:noFill/>
            <a:ln w="28575">
              <a:solidFill>
                <a:srgbClr val="CC00FF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228" name="AutoShape 769"/>
            <p:cNvSpPr>
              <a:spLocks noChangeAspect="1" noChangeArrowheads="1"/>
            </p:cNvSpPr>
            <p:nvPr/>
          </p:nvSpPr>
          <p:spPr bwMode="auto">
            <a:xfrm>
              <a:off x="3162" y="2155"/>
              <a:ext cx="68" cy="136"/>
            </a:xfrm>
            <a:prstGeom prst="roundRect">
              <a:avLst>
                <a:gd name="adj" fmla="val 50000"/>
              </a:avLst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29" name="AutoShape 770"/>
            <p:cNvSpPr>
              <a:spLocks noChangeAspect="1" noChangeArrowheads="1"/>
            </p:cNvSpPr>
            <p:nvPr/>
          </p:nvSpPr>
          <p:spPr bwMode="auto">
            <a:xfrm rot="16200000">
              <a:off x="3162" y="2211"/>
              <a:ext cx="67" cy="138"/>
            </a:xfrm>
            <a:prstGeom prst="roundRect">
              <a:avLst>
                <a:gd name="adj" fmla="val 50000"/>
              </a:avLst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0" name="Oval 771"/>
            <p:cNvSpPr>
              <a:spLocks noChangeAspect="1" noChangeArrowheads="1"/>
            </p:cNvSpPr>
            <p:nvPr/>
          </p:nvSpPr>
          <p:spPr bwMode="auto">
            <a:xfrm>
              <a:off x="3150" y="2313"/>
              <a:ext cx="23" cy="22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1" name="Oval 772"/>
            <p:cNvSpPr>
              <a:spLocks noChangeAspect="1" noChangeArrowheads="1"/>
            </p:cNvSpPr>
            <p:nvPr/>
          </p:nvSpPr>
          <p:spPr bwMode="auto">
            <a:xfrm>
              <a:off x="3218" y="2313"/>
              <a:ext cx="23" cy="22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2" name="Oval 773"/>
            <p:cNvSpPr>
              <a:spLocks noChangeAspect="1" noChangeArrowheads="1"/>
            </p:cNvSpPr>
            <p:nvPr/>
          </p:nvSpPr>
          <p:spPr bwMode="auto">
            <a:xfrm>
              <a:off x="3184" y="2313"/>
              <a:ext cx="22" cy="22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3" name="Line 774"/>
            <p:cNvSpPr>
              <a:spLocks noChangeAspect="1" noChangeShapeType="1"/>
            </p:cNvSpPr>
            <p:nvPr/>
          </p:nvSpPr>
          <p:spPr bwMode="auto">
            <a:xfrm>
              <a:off x="3196" y="2122"/>
              <a:ext cx="0" cy="44"/>
            </a:xfrm>
            <a:prstGeom prst="line">
              <a:avLst/>
            </a:prstGeom>
            <a:noFill/>
            <a:ln w="2540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234" name="Oval 775"/>
            <p:cNvSpPr>
              <a:spLocks noChangeAspect="1" noChangeArrowheads="1"/>
            </p:cNvSpPr>
            <p:nvPr/>
          </p:nvSpPr>
          <p:spPr bwMode="auto">
            <a:xfrm>
              <a:off x="3065" y="1909"/>
              <a:ext cx="113" cy="11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kumimoji="1" lang="cs-CZ" sz="800" b="0">
                  <a:solidFill>
                    <a:schemeClr val="tx1"/>
                  </a:solidFill>
                </a:rPr>
                <a:t>aa</a:t>
              </a:r>
              <a:r>
                <a:rPr kumimoji="1" lang="cs-CZ" sz="800" b="0" baseline="-25000">
                  <a:solidFill>
                    <a:schemeClr val="tx1"/>
                  </a:solidFill>
                </a:rPr>
                <a:t>3</a:t>
              </a:r>
              <a:endParaRPr kumimoji="1" lang="cs-CZ" sz="800" b="0">
                <a:solidFill>
                  <a:schemeClr val="tx1"/>
                </a:solidFill>
              </a:endParaRPr>
            </a:p>
          </p:txBody>
        </p:sp>
        <p:sp>
          <p:nvSpPr>
            <p:cNvPr id="235" name="Oval 776"/>
            <p:cNvSpPr>
              <a:spLocks noChangeAspect="1" noChangeArrowheads="1"/>
            </p:cNvSpPr>
            <p:nvPr/>
          </p:nvSpPr>
          <p:spPr bwMode="auto">
            <a:xfrm>
              <a:off x="2909" y="1908"/>
              <a:ext cx="112" cy="11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kumimoji="1" lang="cs-CZ" sz="800" b="0">
                  <a:solidFill>
                    <a:schemeClr val="tx1"/>
                  </a:solidFill>
                </a:rPr>
                <a:t>aa</a:t>
              </a:r>
              <a:r>
                <a:rPr kumimoji="1" lang="cs-CZ" sz="800" b="0" baseline="-25000">
                  <a:solidFill>
                    <a:schemeClr val="tx1"/>
                  </a:solidFill>
                </a:rPr>
                <a:t>2</a:t>
              </a:r>
              <a:endParaRPr kumimoji="1" lang="cs-CZ" sz="800" b="0">
                <a:solidFill>
                  <a:schemeClr val="tx1"/>
                </a:solidFill>
              </a:endParaRPr>
            </a:p>
          </p:txBody>
        </p:sp>
        <p:sp>
          <p:nvSpPr>
            <p:cNvPr id="236" name="Oval 777"/>
            <p:cNvSpPr>
              <a:spLocks noChangeAspect="1" noChangeArrowheads="1"/>
            </p:cNvSpPr>
            <p:nvPr/>
          </p:nvSpPr>
          <p:spPr bwMode="auto">
            <a:xfrm>
              <a:off x="2753" y="1908"/>
              <a:ext cx="113" cy="11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kumimoji="1" lang="cs-CZ" sz="800" b="0">
                  <a:solidFill>
                    <a:schemeClr val="tx1"/>
                  </a:solidFill>
                </a:rPr>
                <a:t>aa</a:t>
              </a:r>
              <a:r>
                <a:rPr kumimoji="1" lang="cs-CZ" sz="800" b="0" baseline="-25000">
                  <a:solidFill>
                    <a:schemeClr val="tx1"/>
                  </a:solidFill>
                </a:rPr>
                <a:t>1</a:t>
              </a:r>
              <a:endParaRPr kumimoji="1" lang="cs-CZ" sz="800" b="0">
                <a:solidFill>
                  <a:schemeClr val="tx1"/>
                </a:solidFill>
              </a:endParaRPr>
            </a:p>
          </p:txBody>
        </p:sp>
        <p:cxnSp>
          <p:nvCxnSpPr>
            <p:cNvPr id="237" name="AutoShape 778"/>
            <p:cNvCxnSpPr>
              <a:cxnSpLocks noChangeAspect="1" noChangeShapeType="1"/>
              <a:stCxn id="235" idx="6"/>
              <a:endCxn id="234" idx="2"/>
            </p:cNvCxnSpPr>
            <p:nvPr/>
          </p:nvCxnSpPr>
          <p:spPr bwMode="auto">
            <a:xfrm>
              <a:off x="3021" y="1965"/>
              <a:ext cx="44" cy="1"/>
            </a:xfrm>
            <a:prstGeom prst="straightConnector1">
              <a:avLst/>
            </a:prstGeom>
            <a:noFill/>
            <a:ln w="28575">
              <a:solidFill>
                <a:srgbClr val="CC00FF"/>
              </a:solidFill>
              <a:miter lim="800000"/>
              <a:headEnd/>
              <a:tailEnd/>
            </a:ln>
            <a:effectLst/>
          </p:spPr>
        </p:cxnSp>
        <p:cxnSp>
          <p:nvCxnSpPr>
            <p:cNvPr id="238" name="AutoShape 779"/>
            <p:cNvCxnSpPr>
              <a:cxnSpLocks noChangeAspect="1" noChangeShapeType="1"/>
              <a:stCxn id="236" idx="6"/>
              <a:endCxn id="235" idx="2"/>
            </p:cNvCxnSpPr>
            <p:nvPr/>
          </p:nvCxnSpPr>
          <p:spPr bwMode="auto">
            <a:xfrm>
              <a:off x="2866" y="1965"/>
              <a:ext cx="43" cy="0"/>
            </a:xfrm>
            <a:prstGeom prst="straightConnector1">
              <a:avLst/>
            </a:prstGeom>
            <a:noFill/>
            <a:ln w="25400">
              <a:solidFill>
                <a:srgbClr val="CC00FF"/>
              </a:solidFill>
              <a:miter lim="800000"/>
              <a:headEnd/>
              <a:tailEnd/>
            </a:ln>
            <a:effectLst/>
          </p:spPr>
        </p:cxnSp>
        <p:sp>
          <p:nvSpPr>
            <p:cNvPr id="239" name="Text Box 780"/>
            <p:cNvSpPr txBox="1">
              <a:spLocks noChangeAspect="1" noChangeArrowheads="1"/>
            </p:cNvSpPr>
            <p:nvPr/>
          </p:nvSpPr>
          <p:spPr bwMode="auto">
            <a:xfrm>
              <a:off x="2478" y="1851"/>
              <a:ext cx="27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1" lang="cs-CZ" sz="1000" b="0">
                  <a:solidFill>
                    <a:srgbClr val="0000FF"/>
                  </a:solidFill>
                </a:rPr>
                <a:t>NH</a:t>
              </a:r>
              <a:r>
                <a:rPr kumimoji="1" lang="cs-CZ" sz="1000" b="0" baseline="-25000">
                  <a:solidFill>
                    <a:srgbClr val="0000FF"/>
                  </a:solidFill>
                </a:rPr>
                <a:t>2</a:t>
              </a:r>
              <a:endParaRPr kumimoji="1" lang="cs-CZ" sz="1000" b="0">
                <a:solidFill>
                  <a:srgbClr val="0000FF"/>
                </a:solidFill>
              </a:endParaRPr>
            </a:p>
          </p:txBody>
        </p:sp>
        <p:sp>
          <p:nvSpPr>
            <p:cNvPr id="240" name="Oval 781"/>
            <p:cNvSpPr>
              <a:spLocks noChangeAspect="1" noChangeArrowheads="1"/>
            </p:cNvSpPr>
            <p:nvPr/>
          </p:nvSpPr>
          <p:spPr bwMode="auto">
            <a:xfrm>
              <a:off x="3150" y="2009"/>
              <a:ext cx="114" cy="11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kumimoji="1" lang="cs-CZ" sz="800" b="0">
                  <a:solidFill>
                    <a:schemeClr val="tx1"/>
                  </a:solidFill>
                </a:rPr>
                <a:t>aa</a:t>
              </a:r>
              <a:r>
                <a:rPr kumimoji="1" lang="cs-CZ" sz="800" b="0" baseline="-25000">
                  <a:solidFill>
                    <a:schemeClr val="tx1"/>
                  </a:solidFill>
                </a:rPr>
                <a:t>4</a:t>
              </a:r>
              <a:endParaRPr kumimoji="1" lang="cs-CZ" sz="800" b="0">
                <a:solidFill>
                  <a:schemeClr val="tx1"/>
                </a:solidFill>
              </a:endParaRPr>
            </a:p>
          </p:txBody>
        </p:sp>
        <p:sp>
          <p:nvSpPr>
            <p:cNvPr id="241" name="Line 782"/>
            <p:cNvSpPr>
              <a:spLocks noChangeAspect="1" noChangeShapeType="1"/>
            </p:cNvSpPr>
            <p:nvPr/>
          </p:nvSpPr>
          <p:spPr bwMode="auto">
            <a:xfrm flipV="1">
              <a:off x="2488" y="2343"/>
              <a:ext cx="1521" cy="1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242" name="Line 783"/>
            <p:cNvSpPr>
              <a:spLocks noChangeAspect="1" noChangeShapeType="1"/>
            </p:cNvSpPr>
            <p:nvPr/>
          </p:nvSpPr>
          <p:spPr bwMode="auto">
            <a:xfrm rot="900000" flipH="1">
              <a:off x="2701" y="2863"/>
              <a:ext cx="85" cy="0"/>
            </a:xfrm>
            <a:prstGeom prst="line">
              <a:avLst/>
            </a:prstGeom>
            <a:noFill/>
            <a:ln w="25400">
              <a:solidFill>
                <a:srgbClr val="CC00FF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243" name="AutoShape 791"/>
            <p:cNvSpPr>
              <a:spLocks noChangeAspect="1" noChangeArrowheads="1"/>
            </p:cNvSpPr>
            <p:nvPr/>
          </p:nvSpPr>
          <p:spPr bwMode="auto">
            <a:xfrm>
              <a:off x="3043" y="3052"/>
              <a:ext cx="68" cy="135"/>
            </a:xfrm>
            <a:prstGeom prst="roundRect">
              <a:avLst>
                <a:gd name="adj" fmla="val 50000"/>
              </a:avLst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4" name="AutoShape 792"/>
            <p:cNvSpPr>
              <a:spLocks noChangeAspect="1" noChangeArrowheads="1"/>
            </p:cNvSpPr>
            <p:nvPr/>
          </p:nvSpPr>
          <p:spPr bwMode="auto">
            <a:xfrm rot="16200000">
              <a:off x="3044" y="3107"/>
              <a:ext cx="68" cy="137"/>
            </a:xfrm>
            <a:prstGeom prst="roundRect">
              <a:avLst>
                <a:gd name="adj" fmla="val 50000"/>
              </a:avLst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5" name="Oval 793"/>
            <p:cNvSpPr>
              <a:spLocks noChangeAspect="1" noChangeArrowheads="1"/>
            </p:cNvSpPr>
            <p:nvPr/>
          </p:nvSpPr>
          <p:spPr bwMode="auto">
            <a:xfrm>
              <a:off x="3033" y="3210"/>
              <a:ext cx="22" cy="22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6" name="Oval 794"/>
            <p:cNvSpPr>
              <a:spLocks noChangeAspect="1" noChangeArrowheads="1"/>
            </p:cNvSpPr>
            <p:nvPr/>
          </p:nvSpPr>
          <p:spPr bwMode="auto">
            <a:xfrm>
              <a:off x="3101" y="3210"/>
              <a:ext cx="22" cy="22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7" name="Oval 795"/>
            <p:cNvSpPr>
              <a:spLocks noChangeAspect="1" noChangeArrowheads="1"/>
            </p:cNvSpPr>
            <p:nvPr/>
          </p:nvSpPr>
          <p:spPr bwMode="auto">
            <a:xfrm>
              <a:off x="3066" y="3210"/>
              <a:ext cx="22" cy="22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8" name="Line 796"/>
            <p:cNvSpPr>
              <a:spLocks noChangeAspect="1" noChangeShapeType="1"/>
            </p:cNvSpPr>
            <p:nvPr/>
          </p:nvSpPr>
          <p:spPr bwMode="auto">
            <a:xfrm rot="19800000">
              <a:off x="3187" y="2891"/>
              <a:ext cx="0" cy="85"/>
            </a:xfrm>
            <a:prstGeom prst="line">
              <a:avLst/>
            </a:prstGeom>
            <a:noFill/>
            <a:ln w="28575">
              <a:solidFill>
                <a:srgbClr val="CC00FF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249" name="AutoShape 797"/>
            <p:cNvSpPr>
              <a:spLocks noChangeAspect="1" noChangeArrowheads="1"/>
            </p:cNvSpPr>
            <p:nvPr/>
          </p:nvSpPr>
          <p:spPr bwMode="auto">
            <a:xfrm>
              <a:off x="3167" y="3053"/>
              <a:ext cx="68" cy="136"/>
            </a:xfrm>
            <a:prstGeom prst="roundRect">
              <a:avLst>
                <a:gd name="adj" fmla="val 50000"/>
              </a:avLst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0" name="AutoShape 798"/>
            <p:cNvSpPr>
              <a:spLocks noChangeAspect="1" noChangeArrowheads="1"/>
            </p:cNvSpPr>
            <p:nvPr/>
          </p:nvSpPr>
          <p:spPr bwMode="auto">
            <a:xfrm rot="16200000">
              <a:off x="3169" y="3109"/>
              <a:ext cx="67" cy="138"/>
            </a:xfrm>
            <a:prstGeom prst="roundRect">
              <a:avLst>
                <a:gd name="adj" fmla="val 50000"/>
              </a:avLst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1" name="Oval 799"/>
            <p:cNvSpPr>
              <a:spLocks noChangeAspect="1" noChangeArrowheads="1"/>
            </p:cNvSpPr>
            <p:nvPr/>
          </p:nvSpPr>
          <p:spPr bwMode="auto">
            <a:xfrm>
              <a:off x="3155" y="3211"/>
              <a:ext cx="23" cy="22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2" name="Oval 800"/>
            <p:cNvSpPr>
              <a:spLocks noChangeAspect="1" noChangeArrowheads="1"/>
            </p:cNvSpPr>
            <p:nvPr/>
          </p:nvSpPr>
          <p:spPr bwMode="auto">
            <a:xfrm>
              <a:off x="3223" y="3211"/>
              <a:ext cx="23" cy="22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3" name="Oval 801"/>
            <p:cNvSpPr>
              <a:spLocks noChangeAspect="1" noChangeArrowheads="1"/>
            </p:cNvSpPr>
            <p:nvPr/>
          </p:nvSpPr>
          <p:spPr bwMode="auto">
            <a:xfrm>
              <a:off x="3189" y="3211"/>
              <a:ext cx="22" cy="22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4" name="Line 802"/>
            <p:cNvSpPr>
              <a:spLocks noChangeAspect="1" noChangeShapeType="1"/>
            </p:cNvSpPr>
            <p:nvPr/>
          </p:nvSpPr>
          <p:spPr bwMode="auto">
            <a:xfrm>
              <a:off x="3203" y="3020"/>
              <a:ext cx="0" cy="44"/>
            </a:xfrm>
            <a:prstGeom prst="line">
              <a:avLst/>
            </a:prstGeom>
            <a:noFill/>
            <a:ln w="2540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255" name="Oval 803"/>
            <p:cNvSpPr>
              <a:spLocks noChangeAspect="1" noChangeArrowheads="1"/>
            </p:cNvSpPr>
            <p:nvPr/>
          </p:nvSpPr>
          <p:spPr bwMode="auto">
            <a:xfrm>
              <a:off x="3070" y="2807"/>
              <a:ext cx="113" cy="11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kumimoji="1" lang="cs-CZ" sz="800" b="0">
                  <a:solidFill>
                    <a:schemeClr val="tx1"/>
                  </a:solidFill>
                </a:rPr>
                <a:t>aa</a:t>
              </a:r>
              <a:r>
                <a:rPr kumimoji="1" lang="cs-CZ" sz="800" b="0" baseline="-25000">
                  <a:solidFill>
                    <a:schemeClr val="tx1"/>
                  </a:solidFill>
                </a:rPr>
                <a:t>3</a:t>
              </a:r>
              <a:endParaRPr kumimoji="1" lang="cs-CZ" sz="800" b="0">
                <a:solidFill>
                  <a:schemeClr val="tx1"/>
                </a:solidFill>
              </a:endParaRPr>
            </a:p>
          </p:txBody>
        </p:sp>
        <p:sp>
          <p:nvSpPr>
            <p:cNvPr id="256" name="Oval 804"/>
            <p:cNvSpPr>
              <a:spLocks noChangeAspect="1" noChangeArrowheads="1"/>
            </p:cNvSpPr>
            <p:nvPr/>
          </p:nvSpPr>
          <p:spPr bwMode="auto">
            <a:xfrm>
              <a:off x="2914" y="2806"/>
              <a:ext cx="112" cy="11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kumimoji="1" lang="cs-CZ" sz="800" b="0">
                  <a:solidFill>
                    <a:schemeClr val="tx1"/>
                  </a:solidFill>
                </a:rPr>
                <a:t>aa</a:t>
              </a:r>
              <a:r>
                <a:rPr kumimoji="1" lang="cs-CZ" sz="800" b="0" baseline="-25000">
                  <a:solidFill>
                    <a:schemeClr val="tx1"/>
                  </a:solidFill>
                </a:rPr>
                <a:t>2</a:t>
              </a:r>
              <a:endParaRPr kumimoji="1" lang="cs-CZ" sz="800" b="0">
                <a:solidFill>
                  <a:schemeClr val="tx1"/>
                </a:solidFill>
              </a:endParaRPr>
            </a:p>
          </p:txBody>
        </p:sp>
        <p:sp>
          <p:nvSpPr>
            <p:cNvPr id="257" name="Oval 805"/>
            <p:cNvSpPr>
              <a:spLocks noChangeAspect="1" noChangeArrowheads="1"/>
            </p:cNvSpPr>
            <p:nvPr/>
          </p:nvSpPr>
          <p:spPr bwMode="auto">
            <a:xfrm>
              <a:off x="2758" y="2806"/>
              <a:ext cx="113" cy="11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kumimoji="1" lang="cs-CZ" sz="800" b="0">
                  <a:solidFill>
                    <a:schemeClr val="tx1"/>
                  </a:solidFill>
                </a:rPr>
                <a:t>aa</a:t>
              </a:r>
              <a:r>
                <a:rPr kumimoji="1" lang="cs-CZ" sz="800" b="0" baseline="-25000">
                  <a:solidFill>
                    <a:schemeClr val="tx1"/>
                  </a:solidFill>
                </a:rPr>
                <a:t>1</a:t>
              </a:r>
              <a:endParaRPr kumimoji="1" lang="cs-CZ" sz="800" b="0">
                <a:solidFill>
                  <a:schemeClr val="tx1"/>
                </a:solidFill>
              </a:endParaRPr>
            </a:p>
          </p:txBody>
        </p:sp>
        <p:cxnSp>
          <p:nvCxnSpPr>
            <p:cNvPr id="258" name="AutoShape 806"/>
            <p:cNvCxnSpPr>
              <a:cxnSpLocks noChangeAspect="1" noChangeShapeType="1"/>
              <a:stCxn id="256" idx="6"/>
              <a:endCxn id="255" idx="2"/>
            </p:cNvCxnSpPr>
            <p:nvPr/>
          </p:nvCxnSpPr>
          <p:spPr bwMode="auto">
            <a:xfrm>
              <a:off x="3026" y="2863"/>
              <a:ext cx="44" cy="1"/>
            </a:xfrm>
            <a:prstGeom prst="straightConnector1">
              <a:avLst/>
            </a:prstGeom>
            <a:noFill/>
            <a:ln w="28575">
              <a:solidFill>
                <a:srgbClr val="CC00FF"/>
              </a:solidFill>
              <a:miter lim="800000"/>
              <a:headEnd/>
              <a:tailEnd/>
            </a:ln>
            <a:effectLst/>
          </p:spPr>
        </p:cxnSp>
        <p:cxnSp>
          <p:nvCxnSpPr>
            <p:cNvPr id="259" name="AutoShape 807"/>
            <p:cNvCxnSpPr>
              <a:cxnSpLocks noChangeAspect="1" noChangeShapeType="1"/>
              <a:stCxn id="257" idx="6"/>
              <a:endCxn id="256" idx="2"/>
            </p:cNvCxnSpPr>
            <p:nvPr/>
          </p:nvCxnSpPr>
          <p:spPr bwMode="auto">
            <a:xfrm>
              <a:off x="2871" y="2863"/>
              <a:ext cx="43" cy="0"/>
            </a:xfrm>
            <a:prstGeom prst="straightConnector1">
              <a:avLst/>
            </a:prstGeom>
            <a:noFill/>
            <a:ln w="25400">
              <a:solidFill>
                <a:srgbClr val="CC00FF"/>
              </a:solidFill>
              <a:miter lim="800000"/>
              <a:headEnd/>
              <a:tailEnd/>
            </a:ln>
            <a:effectLst/>
          </p:spPr>
        </p:cxnSp>
        <p:sp>
          <p:nvSpPr>
            <p:cNvPr id="260" name="Text Box 808"/>
            <p:cNvSpPr txBox="1">
              <a:spLocks noChangeAspect="1" noChangeArrowheads="1"/>
            </p:cNvSpPr>
            <p:nvPr/>
          </p:nvSpPr>
          <p:spPr bwMode="auto">
            <a:xfrm>
              <a:off x="2483" y="2749"/>
              <a:ext cx="27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1" lang="cs-CZ" sz="1000" b="0">
                  <a:solidFill>
                    <a:srgbClr val="0000FF"/>
                  </a:solidFill>
                </a:rPr>
                <a:t>NH</a:t>
              </a:r>
              <a:r>
                <a:rPr kumimoji="1" lang="cs-CZ" sz="1000" b="0" baseline="-25000">
                  <a:solidFill>
                    <a:srgbClr val="0000FF"/>
                  </a:solidFill>
                </a:rPr>
                <a:t>2</a:t>
              </a:r>
              <a:endParaRPr kumimoji="1" lang="cs-CZ" sz="1000" b="0">
                <a:solidFill>
                  <a:srgbClr val="0000FF"/>
                </a:solidFill>
              </a:endParaRPr>
            </a:p>
          </p:txBody>
        </p:sp>
        <p:sp>
          <p:nvSpPr>
            <p:cNvPr id="261" name="Oval 809"/>
            <p:cNvSpPr>
              <a:spLocks noChangeAspect="1" noChangeArrowheads="1"/>
            </p:cNvSpPr>
            <p:nvPr/>
          </p:nvSpPr>
          <p:spPr bwMode="auto">
            <a:xfrm>
              <a:off x="3155" y="2907"/>
              <a:ext cx="114" cy="11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kumimoji="1" lang="cs-CZ" sz="800" b="0">
                  <a:solidFill>
                    <a:schemeClr val="tx1"/>
                  </a:solidFill>
                </a:rPr>
                <a:t>aa</a:t>
              </a:r>
              <a:r>
                <a:rPr kumimoji="1" lang="cs-CZ" sz="800" b="0" baseline="-25000">
                  <a:solidFill>
                    <a:schemeClr val="tx1"/>
                  </a:solidFill>
                </a:rPr>
                <a:t>4</a:t>
              </a:r>
              <a:endParaRPr kumimoji="1" lang="cs-CZ" sz="800" b="0">
                <a:solidFill>
                  <a:schemeClr val="tx1"/>
                </a:solidFill>
              </a:endParaRPr>
            </a:p>
          </p:txBody>
        </p:sp>
        <p:sp>
          <p:nvSpPr>
            <p:cNvPr id="262" name="Line 810"/>
            <p:cNvSpPr>
              <a:spLocks noChangeAspect="1" noChangeShapeType="1"/>
            </p:cNvSpPr>
            <p:nvPr/>
          </p:nvSpPr>
          <p:spPr bwMode="auto">
            <a:xfrm flipV="1">
              <a:off x="2462" y="3242"/>
              <a:ext cx="1520" cy="1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263" name="Arc 811"/>
            <p:cNvSpPr>
              <a:spLocks noChangeAspect="1"/>
            </p:cNvSpPr>
            <p:nvPr/>
          </p:nvSpPr>
          <p:spPr bwMode="auto">
            <a:xfrm rot="10528175" flipH="1">
              <a:off x="2811" y="3011"/>
              <a:ext cx="301" cy="147"/>
            </a:xfrm>
            <a:custGeom>
              <a:avLst/>
              <a:gdLst>
                <a:gd name="G0" fmla="+- 18757 0 0"/>
                <a:gd name="G1" fmla="+- 20565 0 0"/>
                <a:gd name="G2" fmla="+- 21600 0 0"/>
                <a:gd name="T0" fmla="*/ 0 w 18757"/>
                <a:gd name="T1" fmla="*/ 9853 h 20565"/>
                <a:gd name="T2" fmla="*/ 12151 w 18757"/>
                <a:gd name="T3" fmla="*/ 0 h 20565"/>
                <a:gd name="T4" fmla="*/ 18757 w 18757"/>
                <a:gd name="T5" fmla="*/ 20565 h 20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57" h="20565" fill="none" extrusionOk="0">
                  <a:moveTo>
                    <a:pt x="0" y="9853"/>
                  </a:moveTo>
                  <a:cubicBezTo>
                    <a:pt x="2677" y="5165"/>
                    <a:pt x="7011" y="1650"/>
                    <a:pt x="12150" y="-1"/>
                  </a:cubicBezTo>
                </a:path>
                <a:path w="18757" h="20565" stroke="0" extrusionOk="0">
                  <a:moveTo>
                    <a:pt x="0" y="9853"/>
                  </a:moveTo>
                  <a:cubicBezTo>
                    <a:pt x="2677" y="5165"/>
                    <a:pt x="7011" y="1650"/>
                    <a:pt x="12150" y="-1"/>
                  </a:cubicBezTo>
                  <a:lnTo>
                    <a:pt x="18757" y="20565"/>
                  </a:lnTo>
                  <a:close/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 type="arrow" w="lg" len="sm"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64" name="Line 813"/>
            <p:cNvSpPr>
              <a:spLocks noChangeAspect="1" noChangeShapeType="1"/>
            </p:cNvSpPr>
            <p:nvPr/>
          </p:nvSpPr>
          <p:spPr bwMode="auto">
            <a:xfrm rot="900000" flipH="1">
              <a:off x="2701" y="3713"/>
              <a:ext cx="85" cy="0"/>
            </a:xfrm>
            <a:prstGeom prst="line">
              <a:avLst/>
            </a:prstGeom>
            <a:noFill/>
            <a:ln w="25400">
              <a:solidFill>
                <a:srgbClr val="CC00FF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265" name="Line 821"/>
            <p:cNvSpPr>
              <a:spLocks noChangeAspect="1" noChangeShapeType="1"/>
            </p:cNvSpPr>
            <p:nvPr/>
          </p:nvSpPr>
          <p:spPr bwMode="auto">
            <a:xfrm rot="19800000">
              <a:off x="3187" y="3741"/>
              <a:ext cx="0" cy="85"/>
            </a:xfrm>
            <a:prstGeom prst="line">
              <a:avLst/>
            </a:prstGeom>
            <a:noFill/>
            <a:ln w="28575">
              <a:solidFill>
                <a:srgbClr val="CC00FF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266" name="AutoShape 822"/>
            <p:cNvSpPr>
              <a:spLocks noChangeAspect="1" noChangeArrowheads="1"/>
            </p:cNvSpPr>
            <p:nvPr/>
          </p:nvSpPr>
          <p:spPr bwMode="auto">
            <a:xfrm>
              <a:off x="3167" y="3903"/>
              <a:ext cx="68" cy="136"/>
            </a:xfrm>
            <a:prstGeom prst="roundRect">
              <a:avLst>
                <a:gd name="adj" fmla="val 50000"/>
              </a:avLst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67" name="AutoShape 823"/>
            <p:cNvSpPr>
              <a:spLocks noChangeAspect="1" noChangeArrowheads="1"/>
            </p:cNvSpPr>
            <p:nvPr/>
          </p:nvSpPr>
          <p:spPr bwMode="auto">
            <a:xfrm rot="16200000">
              <a:off x="3169" y="3959"/>
              <a:ext cx="67" cy="138"/>
            </a:xfrm>
            <a:prstGeom prst="roundRect">
              <a:avLst>
                <a:gd name="adj" fmla="val 50000"/>
              </a:avLst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68" name="Oval 824"/>
            <p:cNvSpPr>
              <a:spLocks noChangeAspect="1" noChangeArrowheads="1"/>
            </p:cNvSpPr>
            <p:nvPr/>
          </p:nvSpPr>
          <p:spPr bwMode="auto">
            <a:xfrm>
              <a:off x="3155" y="4061"/>
              <a:ext cx="23" cy="22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69" name="Oval 825"/>
            <p:cNvSpPr>
              <a:spLocks noChangeAspect="1" noChangeArrowheads="1"/>
            </p:cNvSpPr>
            <p:nvPr/>
          </p:nvSpPr>
          <p:spPr bwMode="auto">
            <a:xfrm>
              <a:off x="3223" y="4061"/>
              <a:ext cx="23" cy="22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0" name="Oval 826"/>
            <p:cNvSpPr>
              <a:spLocks noChangeAspect="1" noChangeArrowheads="1"/>
            </p:cNvSpPr>
            <p:nvPr/>
          </p:nvSpPr>
          <p:spPr bwMode="auto">
            <a:xfrm>
              <a:off x="3189" y="4061"/>
              <a:ext cx="22" cy="22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1" name="Line 827"/>
            <p:cNvSpPr>
              <a:spLocks noChangeAspect="1" noChangeShapeType="1"/>
            </p:cNvSpPr>
            <p:nvPr/>
          </p:nvSpPr>
          <p:spPr bwMode="auto">
            <a:xfrm>
              <a:off x="3203" y="3870"/>
              <a:ext cx="0" cy="44"/>
            </a:xfrm>
            <a:prstGeom prst="line">
              <a:avLst/>
            </a:prstGeom>
            <a:noFill/>
            <a:ln w="2540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272" name="Oval 828"/>
            <p:cNvSpPr>
              <a:spLocks noChangeAspect="1" noChangeArrowheads="1"/>
            </p:cNvSpPr>
            <p:nvPr/>
          </p:nvSpPr>
          <p:spPr bwMode="auto">
            <a:xfrm>
              <a:off x="3070" y="3657"/>
              <a:ext cx="113" cy="11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kumimoji="1" lang="cs-CZ" sz="800" b="0">
                  <a:solidFill>
                    <a:schemeClr val="tx1"/>
                  </a:solidFill>
                </a:rPr>
                <a:t>aa</a:t>
              </a:r>
              <a:r>
                <a:rPr kumimoji="1" lang="cs-CZ" sz="800" b="0" baseline="-25000">
                  <a:solidFill>
                    <a:schemeClr val="tx1"/>
                  </a:solidFill>
                </a:rPr>
                <a:t>3</a:t>
              </a:r>
              <a:endParaRPr kumimoji="1" lang="cs-CZ" sz="800" b="0">
                <a:solidFill>
                  <a:schemeClr val="tx1"/>
                </a:solidFill>
              </a:endParaRPr>
            </a:p>
          </p:txBody>
        </p:sp>
        <p:sp>
          <p:nvSpPr>
            <p:cNvPr id="273" name="Oval 829"/>
            <p:cNvSpPr>
              <a:spLocks noChangeAspect="1" noChangeArrowheads="1"/>
            </p:cNvSpPr>
            <p:nvPr/>
          </p:nvSpPr>
          <p:spPr bwMode="auto">
            <a:xfrm>
              <a:off x="2914" y="3656"/>
              <a:ext cx="112" cy="11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kumimoji="1" lang="cs-CZ" sz="800" b="0">
                  <a:solidFill>
                    <a:schemeClr val="tx1"/>
                  </a:solidFill>
                </a:rPr>
                <a:t>aa</a:t>
              </a:r>
              <a:r>
                <a:rPr kumimoji="1" lang="cs-CZ" sz="800" b="0" baseline="-25000">
                  <a:solidFill>
                    <a:schemeClr val="tx1"/>
                  </a:solidFill>
                </a:rPr>
                <a:t>2</a:t>
              </a:r>
              <a:endParaRPr kumimoji="1" lang="cs-CZ" sz="800" b="0">
                <a:solidFill>
                  <a:schemeClr val="tx1"/>
                </a:solidFill>
              </a:endParaRPr>
            </a:p>
          </p:txBody>
        </p:sp>
        <p:sp>
          <p:nvSpPr>
            <p:cNvPr id="274" name="Oval 830"/>
            <p:cNvSpPr>
              <a:spLocks noChangeAspect="1" noChangeArrowheads="1"/>
            </p:cNvSpPr>
            <p:nvPr/>
          </p:nvSpPr>
          <p:spPr bwMode="auto">
            <a:xfrm>
              <a:off x="2758" y="3656"/>
              <a:ext cx="113" cy="11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kumimoji="1" lang="cs-CZ" sz="800" b="0">
                  <a:solidFill>
                    <a:schemeClr val="tx1"/>
                  </a:solidFill>
                </a:rPr>
                <a:t>aa</a:t>
              </a:r>
              <a:r>
                <a:rPr kumimoji="1" lang="cs-CZ" sz="800" b="0" baseline="-25000">
                  <a:solidFill>
                    <a:schemeClr val="tx1"/>
                  </a:solidFill>
                </a:rPr>
                <a:t>1</a:t>
              </a:r>
              <a:endParaRPr kumimoji="1" lang="cs-CZ" sz="800" b="0">
                <a:solidFill>
                  <a:schemeClr val="tx1"/>
                </a:solidFill>
              </a:endParaRPr>
            </a:p>
          </p:txBody>
        </p:sp>
        <p:cxnSp>
          <p:nvCxnSpPr>
            <p:cNvPr id="275" name="AutoShape 831"/>
            <p:cNvCxnSpPr>
              <a:cxnSpLocks noChangeAspect="1" noChangeShapeType="1"/>
              <a:stCxn id="273" idx="6"/>
              <a:endCxn id="272" idx="2"/>
            </p:cNvCxnSpPr>
            <p:nvPr/>
          </p:nvCxnSpPr>
          <p:spPr bwMode="auto">
            <a:xfrm>
              <a:off x="3026" y="3713"/>
              <a:ext cx="44" cy="1"/>
            </a:xfrm>
            <a:prstGeom prst="straightConnector1">
              <a:avLst/>
            </a:prstGeom>
            <a:noFill/>
            <a:ln w="28575">
              <a:solidFill>
                <a:srgbClr val="CC00FF"/>
              </a:solidFill>
              <a:miter lim="800000"/>
              <a:headEnd/>
              <a:tailEnd/>
            </a:ln>
            <a:effectLst/>
          </p:spPr>
        </p:cxnSp>
        <p:cxnSp>
          <p:nvCxnSpPr>
            <p:cNvPr id="276" name="AutoShape 832"/>
            <p:cNvCxnSpPr>
              <a:cxnSpLocks noChangeAspect="1" noChangeShapeType="1"/>
              <a:stCxn id="274" idx="6"/>
              <a:endCxn id="273" idx="2"/>
            </p:cNvCxnSpPr>
            <p:nvPr/>
          </p:nvCxnSpPr>
          <p:spPr bwMode="auto">
            <a:xfrm>
              <a:off x="2871" y="3713"/>
              <a:ext cx="43" cy="0"/>
            </a:xfrm>
            <a:prstGeom prst="straightConnector1">
              <a:avLst/>
            </a:prstGeom>
            <a:noFill/>
            <a:ln w="25400">
              <a:solidFill>
                <a:srgbClr val="CC00FF"/>
              </a:solidFill>
              <a:miter lim="800000"/>
              <a:headEnd/>
              <a:tailEnd/>
            </a:ln>
            <a:effectLst/>
          </p:spPr>
        </p:cxnSp>
        <p:sp>
          <p:nvSpPr>
            <p:cNvPr id="277" name="Text Box 833"/>
            <p:cNvSpPr txBox="1">
              <a:spLocks noChangeAspect="1" noChangeArrowheads="1"/>
            </p:cNvSpPr>
            <p:nvPr/>
          </p:nvSpPr>
          <p:spPr bwMode="auto">
            <a:xfrm>
              <a:off x="2483" y="3599"/>
              <a:ext cx="27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1" lang="cs-CZ" sz="1000" b="0">
                  <a:solidFill>
                    <a:srgbClr val="0000FF"/>
                  </a:solidFill>
                </a:rPr>
                <a:t>NH</a:t>
              </a:r>
              <a:r>
                <a:rPr kumimoji="1" lang="cs-CZ" sz="1000" b="0" baseline="-25000">
                  <a:solidFill>
                    <a:srgbClr val="0000FF"/>
                  </a:solidFill>
                </a:rPr>
                <a:t>2</a:t>
              </a:r>
              <a:endParaRPr kumimoji="1" lang="cs-CZ" sz="1000" b="0">
                <a:solidFill>
                  <a:srgbClr val="0000FF"/>
                </a:solidFill>
              </a:endParaRPr>
            </a:p>
          </p:txBody>
        </p:sp>
        <p:sp>
          <p:nvSpPr>
            <p:cNvPr id="278" name="Oval 834"/>
            <p:cNvSpPr>
              <a:spLocks noChangeAspect="1" noChangeArrowheads="1"/>
            </p:cNvSpPr>
            <p:nvPr/>
          </p:nvSpPr>
          <p:spPr bwMode="auto">
            <a:xfrm>
              <a:off x="3155" y="3757"/>
              <a:ext cx="114" cy="11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kumimoji="1" lang="cs-CZ" sz="800" b="0">
                  <a:solidFill>
                    <a:schemeClr val="tx1"/>
                  </a:solidFill>
                </a:rPr>
                <a:t>aa</a:t>
              </a:r>
              <a:r>
                <a:rPr kumimoji="1" lang="cs-CZ" sz="800" b="0" baseline="-25000">
                  <a:solidFill>
                    <a:schemeClr val="tx1"/>
                  </a:solidFill>
                </a:rPr>
                <a:t>4</a:t>
              </a:r>
              <a:endParaRPr kumimoji="1" lang="cs-CZ" sz="800" b="0">
                <a:solidFill>
                  <a:schemeClr val="tx1"/>
                </a:solidFill>
              </a:endParaRPr>
            </a:p>
          </p:txBody>
        </p:sp>
        <p:grpSp>
          <p:nvGrpSpPr>
            <p:cNvPr id="279" name="Group 835"/>
            <p:cNvGrpSpPr>
              <a:grpSpLocks noChangeAspect="1"/>
            </p:cNvGrpSpPr>
            <p:nvPr/>
          </p:nvGrpSpPr>
          <p:grpSpPr bwMode="auto">
            <a:xfrm>
              <a:off x="3240" y="3890"/>
              <a:ext cx="137" cy="179"/>
              <a:chOff x="1156" y="2205"/>
              <a:chExt cx="274" cy="363"/>
            </a:xfrm>
          </p:grpSpPr>
          <p:sp>
            <p:nvSpPr>
              <p:cNvPr id="290" name="AutoShape 836"/>
              <p:cNvSpPr>
                <a:spLocks noChangeAspect="1" noChangeArrowheads="1"/>
              </p:cNvSpPr>
              <p:nvPr/>
            </p:nvSpPr>
            <p:spPr bwMode="auto">
              <a:xfrm>
                <a:off x="1224" y="2205"/>
                <a:ext cx="136" cy="273"/>
              </a:xfrm>
              <a:prstGeom prst="roundRect">
                <a:avLst>
                  <a:gd name="adj" fmla="val 50000"/>
                </a:avLst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91" name="AutoShape 837"/>
              <p:cNvSpPr>
                <a:spLocks noChangeAspect="1" noChangeArrowheads="1"/>
              </p:cNvSpPr>
              <p:nvPr/>
            </p:nvSpPr>
            <p:spPr bwMode="auto">
              <a:xfrm rot="16200000">
                <a:off x="1225" y="2318"/>
                <a:ext cx="136" cy="274"/>
              </a:xfrm>
              <a:prstGeom prst="roundRect">
                <a:avLst>
                  <a:gd name="adj" fmla="val 50000"/>
                </a:avLst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92" name="Oval 838"/>
              <p:cNvSpPr>
                <a:spLocks noChangeAspect="1" noChangeArrowheads="1"/>
              </p:cNvSpPr>
              <p:nvPr/>
            </p:nvSpPr>
            <p:spPr bwMode="auto">
              <a:xfrm>
                <a:off x="1202" y="2523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93" name="Oval 839"/>
              <p:cNvSpPr>
                <a:spLocks noChangeAspect="1" noChangeArrowheads="1"/>
              </p:cNvSpPr>
              <p:nvPr/>
            </p:nvSpPr>
            <p:spPr bwMode="auto">
              <a:xfrm>
                <a:off x="1338" y="2523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94" name="Oval 840"/>
              <p:cNvSpPr>
                <a:spLocks noChangeAspect="1" noChangeArrowheads="1"/>
              </p:cNvSpPr>
              <p:nvPr/>
            </p:nvSpPr>
            <p:spPr bwMode="auto">
              <a:xfrm>
                <a:off x="1269" y="2523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280" name="Line 841"/>
            <p:cNvSpPr>
              <a:spLocks noChangeAspect="1" noChangeShapeType="1"/>
            </p:cNvSpPr>
            <p:nvPr/>
          </p:nvSpPr>
          <p:spPr bwMode="auto">
            <a:xfrm>
              <a:off x="3312" y="3857"/>
              <a:ext cx="0" cy="45"/>
            </a:xfrm>
            <a:prstGeom prst="line">
              <a:avLst/>
            </a:prstGeom>
            <a:noFill/>
            <a:ln w="2540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281" name="Oval 842"/>
            <p:cNvSpPr>
              <a:spLocks noChangeAspect="1" noChangeArrowheads="1"/>
            </p:cNvSpPr>
            <p:nvPr/>
          </p:nvSpPr>
          <p:spPr bwMode="auto">
            <a:xfrm>
              <a:off x="3255" y="3759"/>
              <a:ext cx="114" cy="11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kumimoji="1" lang="cs-CZ" sz="800" b="0">
                  <a:solidFill>
                    <a:schemeClr val="tx1"/>
                  </a:solidFill>
                </a:rPr>
                <a:t>aa</a:t>
              </a:r>
              <a:r>
                <a:rPr kumimoji="1" lang="cs-CZ" sz="800" b="0" baseline="-25000">
                  <a:solidFill>
                    <a:schemeClr val="tx1"/>
                  </a:solidFill>
                </a:rPr>
                <a:t>5</a:t>
              </a:r>
              <a:endParaRPr kumimoji="1" lang="cs-CZ" sz="800" b="0">
                <a:solidFill>
                  <a:schemeClr val="tx1"/>
                </a:solidFill>
              </a:endParaRPr>
            </a:p>
          </p:txBody>
        </p:sp>
        <p:sp>
          <p:nvSpPr>
            <p:cNvPr id="282" name="Line 843"/>
            <p:cNvSpPr>
              <a:spLocks noChangeAspect="1" noChangeShapeType="1"/>
            </p:cNvSpPr>
            <p:nvPr/>
          </p:nvSpPr>
          <p:spPr bwMode="auto">
            <a:xfrm flipV="1">
              <a:off x="2462" y="4092"/>
              <a:ext cx="1520" cy="1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cs-CZ"/>
            </a:p>
          </p:txBody>
        </p:sp>
        <p:sp>
          <p:nvSpPr>
            <p:cNvPr id="283" name="Rectangle 377"/>
            <p:cNvSpPr>
              <a:spLocks noChangeArrowheads="1"/>
            </p:cNvSpPr>
            <p:nvPr/>
          </p:nvSpPr>
          <p:spPr bwMode="auto">
            <a:xfrm>
              <a:off x="2450" y="112"/>
              <a:ext cx="840" cy="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 anchor="b">
              <a:spAutoFit/>
            </a:bodyPr>
            <a:lstStyle/>
            <a:p>
              <a:r>
                <a:rPr lang="cs-CZ" sz="800"/>
                <a:t>Rostoucí peptidový řetězec</a:t>
              </a:r>
            </a:p>
          </p:txBody>
        </p:sp>
        <p:sp>
          <p:nvSpPr>
            <p:cNvPr id="284" name="Text Box 630"/>
            <p:cNvSpPr txBox="1">
              <a:spLocks noChangeArrowheads="1"/>
            </p:cNvSpPr>
            <p:nvPr/>
          </p:nvSpPr>
          <p:spPr bwMode="auto">
            <a:xfrm>
              <a:off x="3478" y="1914"/>
              <a:ext cx="560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3600" tIns="0" rIns="3600" bIns="0" anchor="b">
              <a:spAutoFit/>
            </a:bodyPr>
            <a:lstStyle/>
            <a:p>
              <a:r>
                <a:rPr lang="cs-CZ" sz="800"/>
                <a:t>Posun o tři nukleotidy</a:t>
              </a:r>
            </a:p>
          </p:txBody>
        </p:sp>
        <p:sp>
          <p:nvSpPr>
            <p:cNvPr id="285" name="AutoShape 637"/>
            <p:cNvSpPr>
              <a:spLocks noChangeArrowheads="1"/>
            </p:cNvSpPr>
            <p:nvPr/>
          </p:nvSpPr>
          <p:spPr bwMode="auto">
            <a:xfrm>
              <a:off x="3223" y="821"/>
              <a:ext cx="85" cy="255"/>
            </a:xfrm>
            <a:prstGeom prst="downArrow">
              <a:avLst>
                <a:gd name="adj1" fmla="val 50000"/>
                <a:gd name="adj2" fmla="val 750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3366F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 anchor="ctr"/>
            <a:lstStyle/>
            <a:p>
              <a:endParaRPr lang="cs-CZ"/>
            </a:p>
          </p:txBody>
        </p:sp>
        <p:sp>
          <p:nvSpPr>
            <p:cNvPr id="286" name="AutoShape 638"/>
            <p:cNvSpPr>
              <a:spLocks noChangeArrowheads="1"/>
            </p:cNvSpPr>
            <p:nvPr/>
          </p:nvSpPr>
          <p:spPr bwMode="auto">
            <a:xfrm>
              <a:off x="3223" y="1586"/>
              <a:ext cx="85" cy="255"/>
            </a:xfrm>
            <a:prstGeom prst="downArrow">
              <a:avLst>
                <a:gd name="adj1" fmla="val 50000"/>
                <a:gd name="adj2" fmla="val 750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3366F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 anchor="ctr"/>
            <a:lstStyle/>
            <a:p>
              <a:endParaRPr lang="cs-CZ"/>
            </a:p>
          </p:txBody>
        </p:sp>
        <p:sp>
          <p:nvSpPr>
            <p:cNvPr id="287" name="AutoShape 639"/>
            <p:cNvSpPr>
              <a:spLocks noChangeArrowheads="1"/>
            </p:cNvSpPr>
            <p:nvPr/>
          </p:nvSpPr>
          <p:spPr bwMode="auto">
            <a:xfrm>
              <a:off x="3223" y="2493"/>
              <a:ext cx="85" cy="255"/>
            </a:xfrm>
            <a:prstGeom prst="downArrow">
              <a:avLst>
                <a:gd name="adj1" fmla="val 50000"/>
                <a:gd name="adj2" fmla="val 750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3366F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 anchor="ctr"/>
            <a:lstStyle/>
            <a:p>
              <a:endParaRPr lang="cs-CZ"/>
            </a:p>
          </p:txBody>
        </p:sp>
        <p:sp>
          <p:nvSpPr>
            <p:cNvPr id="288" name="AutoShape 640"/>
            <p:cNvSpPr>
              <a:spLocks noChangeArrowheads="1"/>
            </p:cNvSpPr>
            <p:nvPr/>
          </p:nvSpPr>
          <p:spPr bwMode="auto">
            <a:xfrm>
              <a:off x="3223" y="3372"/>
              <a:ext cx="85" cy="255"/>
            </a:xfrm>
            <a:prstGeom prst="downArrow">
              <a:avLst>
                <a:gd name="adj1" fmla="val 50000"/>
                <a:gd name="adj2" fmla="val 750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3366F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 anchor="ctr"/>
            <a:lstStyle/>
            <a:p>
              <a:endParaRPr lang="cs-CZ"/>
            </a:p>
          </p:txBody>
        </p:sp>
        <p:sp>
          <p:nvSpPr>
            <p:cNvPr id="289" name="Line 378"/>
            <p:cNvSpPr>
              <a:spLocks noChangeShapeType="1"/>
            </p:cNvSpPr>
            <p:nvPr/>
          </p:nvSpPr>
          <p:spPr bwMode="auto">
            <a:xfrm flipH="1">
              <a:off x="2847" y="198"/>
              <a:ext cx="28" cy="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3600" tIns="0" rIns="3600" bIns="0" anchor="b"/>
            <a:lstStyle/>
            <a:p>
              <a:endParaRPr lang="cs-CZ"/>
            </a:p>
          </p:txBody>
        </p:sp>
      </p:grpSp>
      <p:grpSp>
        <p:nvGrpSpPr>
          <p:cNvPr id="366" name="Group 956"/>
          <p:cNvGrpSpPr>
            <a:grpSpLocks/>
          </p:cNvGrpSpPr>
          <p:nvPr/>
        </p:nvGrpSpPr>
        <p:grpSpPr bwMode="auto">
          <a:xfrm>
            <a:off x="1142976" y="785794"/>
            <a:ext cx="2359017" cy="5875355"/>
            <a:chOff x="719" y="28"/>
            <a:chExt cx="1707" cy="4258"/>
          </a:xfrm>
        </p:grpSpPr>
        <p:sp>
          <p:nvSpPr>
            <p:cNvPr id="367" name="Rectangle 340"/>
            <p:cNvSpPr>
              <a:spLocks noChangeAspect="1" noChangeArrowheads="1"/>
            </p:cNvSpPr>
            <p:nvPr/>
          </p:nvSpPr>
          <p:spPr bwMode="auto">
            <a:xfrm>
              <a:off x="719" y="3429"/>
              <a:ext cx="1673" cy="8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4176713"/>
              <a:endParaRPr lang="en-US" sz="1000" b="0">
                <a:solidFill>
                  <a:schemeClr val="tx1"/>
                </a:solidFill>
                <a:latin typeface="Arial" charset="0"/>
              </a:endParaRPr>
            </a:p>
          </p:txBody>
        </p:sp>
        <p:grpSp>
          <p:nvGrpSpPr>
            <p:cNvPr id="368" name="Group 877"/>
            <p:cNvGrpSpPr>
              <a:grpSpLocks/>
            </p:cNvGrpSpPr>
            <p:nvPr/>
          </p:nvGrpSpPr>
          <p:grpSpPr bwMode="auto">
            <a:xfrm>
              <a:off x="1428" y="3787"/>
              <a:ext cx="482" cy="443"/>
              <a:chOff x="952" y="2585"/>
              <a:chExt cx="482" cy="443"/>
            </a:xfrm>
          </p:grpSpPr>
          <p:grpSp>
            <p:nvGrpSpPr>
              <p:cNvPr id="504" name="Group 878"/>
              <p:cNvGrpSpPr>
                <a:grpSpLocks/>
              </p:cNvGrpSpPr>
              <p:nvPr/>
            </p:nvGrpSpPr>
            <p:grpSpPr bwMode="auto">
              <a:xfrm>
                <a:off x="952" y="2585"/>
                <a:ext cx="476" cy="283"/>
                <a:chOff x="1927" y="1792"/>
                <a:chExt cx="476" cy="283"/>
              </a:xfrm>
            </p:grpSpPr>
            <p:sp>
              <p:nvSpPr>
                <p:cNvPr id="510" name="Freeform 879"/>
                <p:cNvSpPr>
                  <a:spLocks noChangeAspect="1"/>
                </p:cNvSpPr>
                <p:nvPr/>
              </p:nvSpPr>
              <p:spPr bwMode="auto">
                <a:xfrm>
                  <a:off x="1927" y="1792"/>
                  <a:ext cx="476" cy="269"/>
                </a:xfrm>
                <a:custGeom>
                  <a:avLst/>
                  <a:gdLst/>
                  <a:ahLst/>
                  <a:cxnLst>
                    <a:cxn ang="0">
                      <a:pos x="438" y="30"/>
                    </a:cxn>
                    <a:cxn ang="0">
                      <a:pos x="256" y="30"/>
                    </a:cxn>
                    <a:cxn ang="0">
                      <a:pos x="166" y="120"/>
                    </a:cxn>
                    <a:cxn ang="0">
                      <a:pos x="30" y="347"/>
                    </a:cxn>
                    <a:cxn ang="0">
                      <a:pos x="75" y="574"/>
                    </a:cxn>
                    <a:cxn ang="0">
                      <a:pos x="483" y="619"/>
                    </a:cxn>
                    <a:cxn ang="0">
                      <a:pos x="846" y="529"/>
                    </a:cxn>
                    <a:cxn ang="0">
                      <a:pos x="755" y="211"/>
                    </a:cxn>
                    <a:cxn ang="0">
                      <a:pos x="619" y="30"/>
                    </a:cxn>
                    <a:cxn ang="0">
                      <a:pos x="347" y="30"/>
                    </a:cxn>
                  </a:cxnLst>
                  <a:rect l="0" t="0" r="r" b="b"/>
                  <a:pathLst>
                    <a:path w="891" h="626">
                      <a:moveTo>
                        <a:pt x="438" y="30"/>
                      </a:moveTo>
                      <a:cubicBezTo>
                        <a:pt x="369" y="22"/>
                        <a:pt x="301" y="15"/>
                        <a:pt x="256" y="30"/>
                      </a:cubicBezTo>
                      <a:cubicBezTo>
                        <a:pt x="211" y="45"/>
                        <a:pt x="204" y="67"/>
                        <a:pt x="166" y="120"/>
                      </a:cubicBezTo>
                      <a:cubicBezTo>
                        <a:pt x="128" y="173"/>
                        <a:pt x="45" y="271"/>
                        <a:pt x="30" y="347"/>
                      </a:cubicBezTo>
                      <a:cubicBezTo>
                        <a:pt x="15" y="423"/>
                        <a:pt x="0" y="529"/>
                        <a:pt x="75" y="574"/>
                      </a:cubicBezTo>
                      <a:cubicBezTo>
                        <a:pt x="150" y="619"/>
                        <a:pt x="355" y="626"/>
                        <a:pt x="483" y="619"/>
                      </a:cubicBezTo>
                      <a:cubicBezTo>
                        <a:pt x="611" y="612"/>
                        <a:pt x="801" y="597"/>
                        <a:pt x="846" y="529"/>
                      </a:cubicBezTo>
                      <a:cubicBezTo>
                        <a:pt x="891" y="461"/>
                        <a:pt x="793" y="294"/>
                        <a:pt x="755" y="211"/>
                      </a:cubicBezTo>
                      <a:cubicBezTo>
                        <a:pt x="717" y="128"/>
                        <a:pt x="687" y="60"/>
                        <a:pt x="619" y="30"/>
                      </a:cubicBezTo>
                      <a:cubicBezTo>
                        <a:pt x="551" y="0"/>
                        <a:pt x="449" y="15"/>
                        <a:pt x="347" y="30"/>
                      </a:cubicBezTo>
                    </a:path>
                  </a:pathLst>
                </a:custGeom>
                <a:solidFill>
                  <a:srgbClr val="009900"/>
                </a:solidFill>
                <a:ln w="9525" cap="flat" cmpd="sng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wrap="none" lIns="3600" tIns="0" rIns="3600" bIns="0"/>
                <a:lstStyle/>
                <a:p>
                  <a:endParaRPr lang="cs-CZ"/>
                </a:p>
              </p:txBody>
            </p:sp>
            <p:sp>
              <p:nvSpPr>
                <p:cNvPr id="511" name="Arc 880"/>
                <p:cNvSpPr>
                  <a:spLocks/>
                </p:cNvSpPr>
                <p:nvPr/>
              </p:nvSpPr>
              <p:spPr bwMode="auto">
                <a:xfrm flipH="1">
                  <a:off x="2001" y="1933"/>
                  <a:ext cx="113" cy="142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r>
                    <a:rPr lang="cs-CZ"/>
                    <a:t>E</a:t>
                  </a:r>
                </a:p>
              </p:txBody>
            </p:sp>
            <p:sp>
              <p:nvSpPr>
                <p:cNvPr id="512" name="Arc 881"/>
                <p:cNvSpPr>
                  <a:spLocks/>
                </p:cNvSpPr>
                <p:nvPr/>
              </p:nvSpPr>
              <p:spPr bwMode="auto">
                <a:xfrm flipH="1">
                  <a:off x="2114" y="1933"/>
                  <a:ext cx="113" cy="142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r>
                    <a:rPr lang="cs-CZ"/>
                    <a:t>P</a:t>
                  </a:r>
                </a:p>
              </p:txBody>
            </p:sp>
            <p:sp>
              <p:nvSpPr>
                <p:cNvPr id="513" name="Arc 882"/>
                <p:cNvSpPr>
                  <a:spLocks/>
                </p:cNvSpPr>
                <p:nvPr/>
              </p:nvSpPr>
              <p:spPr bwMode="auto">
                <a:xfrm flipH="1">
                  <a:off x="2227" y="1933"/>
                  <a:ext cx="113" cy="142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r>
                    <a:rPr lang="cs-CZ"/>
                    <a:t>A</a:t>
                  </a:r>
                </a:p>
              </p:txBody>
            </p:sp>
          </p:grpSp>
          <p:grpSp>
            <p:nvGrpSpPr>
              <p:cNvPr id="505" name="Group 883"/>
              <p:cNvGrpSpPr>
                <a:grpSpLocks/>
              </p:cNvGrpSpPr>
              <p:nvPr/>
            </p:nvGrpSpPr>
            <p:grpSpPr bwMode="auto">
              <a:xfrm>
                <a:off x="957" y="2845"/>
                <a:ext cx="477" cy="183"/>
                <a:chOff x="797" y="355"/>
                <a:chExt cx="477" cy="183"/>
              </a:xfrm>
            </p:grpSpPr>
            <p:sp>
              <p:nvSpPr>
                <p:cNvPr id="506" name="AutoShape 884"/>
                <p:cNvSpPr>
                  <a:spLocks noChangeAspect="1" noChangeArrowheads="1"/>
                </p:cNvSpPr>
                <p:nvPr/>
              </p:nvSpPr>
              <p:spPr bwMode="auto">
                <a:xfrm>
                  <a:off x="797" y="360"/>
                  <a:ext cx="477" cy="178"/>
                </a:xfrm>
                <a:prstGeom prst="roundRect">
                  <a:avLst>
                    <a:gd name="adj" fmla="val 43171"/>
                  </a:avLst>
                </a:prstGeom>
                <a:solidFill>
                  <a:srgbClr val="00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3600" tIns="0" rIns="3600" bIns="0" anchor="ctr"/>
                <a:lstStyle/>
                <a:p>
                  <a:endParaRPr lang="cs-CZ"/>
                </a:p>
              </p:txBody>
            </p:sp>
            <p:sp>
              <p:nvSpPr>
                <p:cNvPr id="507" name="Arc 885"/>
                <p:cNvSpPr>
                  <a:spLocks/>
                </p:cNvSpPr>
                <p:nvPr/>
              </p:nvSpPr>
              <p:spPr bwMode="auto">
                <a:xfrm rot="10800000" flipH="1">
                  <a:off x="867" y="355"/>
                  <a:ext cx="113" cy="56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508" name="Arc 886"/>
                <p:cNvSpPr>
                  <a:spLocks/>
                </p:cNvSpPr>
                <p:nvPr/>
              </p:nvSpPr>
              <p:spPr bwMode="auto">
                <a:xfrm rot="10800000" flipH="1">
                  <a:off x="980" y="355"/>
                  <a:ext cx="113" cy="71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509" name="Arc 887"/>
                <p:cNvSpPr>
                  <a:spLocks/>
                </p:cNvSpPr>
                <p:nvPr/>
              </p:nvSpPr>
              <p:spPr bwMode="auto">
                <a:xfrm rot="10800000" flipH="1">
                  <a:off x="1093" y="355"/>
                  <a:ext cx="113" cy="71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</p:grpSp>
        <p:sp>
          <p:nvSpPr>
            <p:cNvPr id="369" name="Text Box 19"/>
            <p:cNvSpPr txBox="1">
              <a:spLocks noChangeArrowheads="1"/>
            </p:cNvSpPr>
            <p:nvPr/>
          </p:nvSpPr>
          <p:spPr bwMode="auto">
            <a:xfrm>
              <a:off x="1295" y="1787"/>
              <a:ext cx="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>
              <a:spAutoFit/>
            </a:bodyPr>
            <a:lstStyle/>
            <a:p>
              <a:endParaRPr kumimoji="1" lang="en-US" sz="1600">
                <a:solidFill>
                  <a:schemeClr val="tx1"/>
                </a:solidFill>
              </a:endParaRPr>
            </a:p>
          </p:txBody>
        </p:sp>
        <p:sp>
          <p:nvSpPr>
            <p:cNvPr id="370" name="Rectangle 297"/>
            <p:cNvSpPr>
              <a:spLocks noChangeAspect="1" noChangeArrowheads="1"/>
            </p:cNvSpPr>
            <p:nvPr/>
          </p:nvSpPr>
          <p:spPr bwMode="auto">
            <a:xfrm>
              <a:off x="719" y="2585"/>
              <a:ext cx="1673" cy="8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 anchor="ctr"/>
            <a:lstStyle/>
            <a:p>
              <a:pPr algn="ctr" defTabSz="4176713"/>
              <a:endParaRPr lang="en-US" sz="1000" b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71" name="Rectangle 316"/>
            <p:cNvSpPr>
              <a:spLocks noChangeArrowheads="1"/>
            </p:cNvSpPr>
            <p:nvPr/>
          </p:nvSpPr>
          <p:spPr bwMode="auto">
            <a:xfrm>
              <a:off x="767" y="3243"/>
              <a:ext cx="100" cy="11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 anchor="b">
              <a:spAutoFit/>
            </a:bodyPr>
            <a:lstStyle/>
            <a:p>
              <a:r>
                <a:rPr kumimoji="1" lang="cs-CZ" sz="1200" b="0">
                  <a:solidFill>
                    <a:schemeClr val="tx1"/>
                  </a:solidFill>
                </a:rPr>
                <a:t>5'</a:t>
              </a:r>
            </a:p>
          </p:txBody>
        </p:sp>
        <p:sp>
          <p:nvSpPr>
            <p:cNvPr id="372" name="Rectangle 317"/>
            <p:cNvSpPr>
              <a:spLocks noChangeArrowheads="1"/>
            </p:cNvSpPr>
            <p:nvPr/>
          </p:nvSpPr>
          <p:spPr bwMode="auto">
            <a:xfrm>
              <a:off x="2292" y="3243"/>
              <a:ext cx="100" cy="11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 anchor="b">
              <a:spAutoFit/>
            </a:bodyPr>
            <a:lstStyle/>
            <a:p>
              <a:r>
                <a:rPr kumimoji="1" lang="cs-CZ" sz="1200" b="0">
                  <a:solidFill>
                    <a:schemeClr val="tx1"/>
                  </a:solidFill>
                </a:rPr>
                <a:t>3'</a:t>
              </a:r>
            </a:p>
          </p:txBody>
        </p:sp>
        <p:grpSp>
          <p:nvGrpSpPr>
            <p:cNvPr id="373" name="Group 328"/>
            <p:cNvGrpSpPr>
              <a:grpSpLocks noChangeAspect="1"/>
            </p:cNvGrpSpPr>
            <p:nvPr/>
          </p:nvGrpSpPr>
          <p:grpSpPr bwMode="auto">
            <a:xfrm>
              <a:off x="2148" y="2826"/>
              <a:ext cx="137" cy="184"/>
              <a:chOff x="1156" y="2205"/>
              <a:chExt cx="274" cy="363"/>
            </a:xfrm>
          </p:grpSpPr>
          <p:sp>
            <p:nvSpPr>
              <p:cNvPr id="499" name="AutoShape 329"/>
              <p:cNvSpPr>
                <a:spLocks noChangeAspect="1" noChangeArrowheads="1"/>
              </p:cNvSpPr>
              <p:nvPr/>
            </p:nvSpPr>
            <p:spPr bwMode="auto">
              <a:xfrm>
                <a:off x="1224" y="2205"/>
                <a:ext cx="136" cy="273"/>
              </a:xfrm>
              <a:prstGeom prst="roundRect">
                <a:avLst>
                  <a:gd name="adj" fmla="val 50000"/>
                </a:avLst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 lIns="3600" tIns="0" rIns="3600" bIns="0" anchor="ctr"/>
              <a:lstStyle/>
              <a:p>
                <a:endParaRPr lang="cs-CZ"/>
              </a:p>
            </p:txBody>
          </p:sp>
          <p:sp>
            <p:nvSpPr>
              <p:cNvPr id="500" name="AutoShape 330"/>
              <p:cNvSpPr>
                <a:spLocks noChangeAspect="1" noChangeArrowheads="1"/>
              </p:cNvSpPr>
              <p:nvPr/>
            </p:nvSpPr>
            <p:spPr bwMode="auto">
              <a:xfrm rot="16200000">
                <a:off x="1225" y="2318"/>
                <a:ext cx="136" cy="274"/>
              </a:xfrm>
              <a:prstGeom prst="roundRect">
                <a:avLst>
                  <a:gd name="adj" fmla="val 50000"/>
                </a:avLst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 lIns="3600" tIns="0" rIns="3600" bIns="0" anchor="ctr"/>
              <a:lstStyle/>
              <a:p>
                <a:endParaRPr lang="cs-CZ"/>
              </a:p>
            </p:txBody>
          </p:sp>
          <p:sp>
            <p:nvSpPr>
              <p:cNvPr id="501" name="Oval 331"/>
              <p:cNvSpPr>
                <a:spLocks noChangeAspect="1" noChangeArrowheads="1"/>
              </p:cNvSpPr>
              <p:nvPr/>
            </p:nvSpPr>
            <p:spPr bwMode="auto">
              <a:xfrm>
                <a:off x="1202" y="2523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 lIns="3600" tIns="0" rIns="3600" bIns="0" anchor="ctr"/>
              <a:lstStyle/>
              <a:p>
                <a:endParaRPr lang="cs-CZ"/>
              </a:p>
            </p:txBody>
          </p:sp>
          <p:sp>
            <p:nvSpPr>
              <p:cNvPr id="502" name="Oval 332"/>
              <p:cNvSpPr>
                <a:spLocks noChangeAspect="1" noChangeArrowheads="1"/>
              </p:cNvSpPr>
              <p:nvPr/>
            </p:nvSpPr>
            <p:spPr bwMode="auto">
              <a:xfrm>
                <a:off x="1338" y="2523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 lIns="3600" tIns="0" rIns="3600" bIns="0" anchor="ctr"/>
              <a:lstStyle/>
              <a:p>
                <a:endParaRPr lang="cs-CZ"/>
              </a:p>
            </p:txBody>
          </p:sp>
          <p:sp>
            <p:nvSpPr>
              <p:cNvPr id="503" name="Oval 333"/>
              <p:cNvSpPr>
                <a:spLocks noChangeAspect="1" noChangeArrowheads="1"/>
              </p:cNvSpPr>
              <p:nvPr/>
            </p:nvSpPr>
            <p:spPr bwMode="auto">
              <a:xfrm>
                <a:off x="1269" y="2523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 lIns="3600" tIns="0" rIns="3600" bIns="0" anchor="ctr"/>
              <a:lstStyle/>
              <a:p>
                <a:endParaRPr lang="cs-CZ"/>
              </a:p>
            </p:txBody>
          </p:sp>
        </p:grpSp>
        <p:sp>
          <p:nvSpPr>
            <p:cNvPr id="374" name="Line 334"/>
            <p:cNvSpPr>
              <a:spLocks noChangeAspect="1" noChangeShapeType="1"/>
            </p:cNvSpPr>
            <p:nvPr/>
          </p:nvSpPr>
          <p:spPr bwMode="auto">
            <a:xfrm>
              <a:off x="2216" y="2769"/>
              <a:ext cx="0" cy="45"/>
            </a:xfrm>
            <a:prstGeom prst="line">
              <a:avLst/>
            </a:prstGeom>
            <a:noFill/>
            <a:ln w="2540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/>
            <a:lstStyle/>
            <a:p>
              <a:endParaRPr lang="cs-CZ"/>
            </a:p>
          </p:txBody>
        </p:sp>
        <p:sp>
          <p:nvSpPr>
            <p:cNvPr id="375" name="Oval 337"/>
            <p:cNvSpPr>
              <a:spLocks noChangeArrowheads="1"/>
            </p:cNvSpPr>
            <p:nvPr/>
          </p:nvSpPr>
          <p:spPr bwMode="auto">
            <a:xfrm>
              <a:off x="2165" y="2671"/>
              <a:ext cx="113" cy="113"/>
            </a:xfrm>
            <a:prstGeom prst="ellipse">
              <a:avLst/>
            </a:prstGeom>
            <a:solidFill>
              <a:srgbClr val="FFFF00"/>
            </a:solidFill>
            <a:ln w="9525" algn="ctr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lIns="3600" tIns="0" rIns="3600" bIns="0" anchor="ctr"/>
            <a:lstStyle/>
            <a:p>
              <a:pPr algn="ctr"/>
              <a:r>
                <a:rPr lang="cs-CZ" sz="800" b="0"/>
                <a:t>aa</a:t>
              </a:r>
            </a:p>
          </p:txBody>
        </p:sp>
        <p:sp>
          <p:nvSpPr>
            <p:cNvPr id="376" name="Rectangle 298"/>
            <p:cNvSpPr>
              <a:spLocks noChangeAspect="1" noChangeArrowheads="1"/>
            </p:cNvSpPr>
            <p:nvPr/>
          </p:nvSpPr>
          <p:spPr bwMode="auto">
            <a:xfrm>
              <a:off x="719" y="1735"/>
              <a:ext cx="1673" cy="8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 anchor="ctr"/>
            <a:lstStyle/>
            <a:p>
              <a:pPr algn="ctr" defTabSz="4176713"/>
              <a:endParaRPr lang="en-US" sz="1000" b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77" name="Rectangle 295"/>
            <p:cNvSpPr>
              <a:spLocks noChangeAspect="1" noChangeArrowheads="1"/>
            </p:cNvSpPr>
            <p:nvPr/>
          </p:nvSpPr>
          <p:spPr bwMode="auto">
            <a:xfrm>
              <a:off x="719" y="878"/>
              <a:ext cx="1673" cy="8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 anchor="ctr"/>
            <a:lstStyle/>
            <a:p>
              <a:pPr algn="ctr" defTabSz="4176713"/>
              <a:endParaRPr lang="en-US" sz="1000" b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78" name="Rectangle 294"/>
            <p:cNvSpPr>
              <a:spLocks noChangeAspect="1" noChangeArrowheads="1"/>
            </p:cNvSpPr>
            <p:nvPr/>
          </p:nvSpPr>
          <p:spPr bwMode="auto">
            <a:xfrm>
              <a:off x="719" y="28"/>
              <a:ext cx="1673" cy="8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 anchor="ctr"/>
            <a:lstStyle/>
            <a:p>
              <a:pPr algn="ctr" defTabSz="4176713"/>
              <a:endParaRPr lang="en-US" sz="1000" b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79" name="Rectangle 46"/>
            <p:cNvSpPr>
              <a:spLocks noChangeAspect="1" noChangeArrowheads="1"/>
            </p:cNvSpPr>
            <p:nvPr/>
          </p:nvSpPr>
          <p:spPr bwMode="auto">
            <a:xfrm>
              <a:off x="1666" y="1525"/>
              <a:ext cx="66" cy="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 anchor="ctr"/>
            <a:lstStyle/>
            <a:p>
              <a:pPr algn="ctr"/>
              <a:r>
                <a:rPr kumimoji="1" lang="cs-CZ" sz="800">
                  <a:solidFill>
                    <a:srgbClr val="FF0000"/>
                  </a:solidFill>
                </a:rPr>
                <a:t>AUG</a:t>
              </a:r>
            </a:p>
          </p:txBody>
        </p:sp>
        <p:sp>
          <p:nvSpPr>
            <p:cNvPr id="380" name="Rectangle 265"/>
            <p:cNvSpPr>
              <a:spLocks noChangeArrowheads="1"/>
            </p:cNvSpPr>
            <p:nvPr/>
          </p:nvSpPr>
          <p:spPr bwMode="auto">
            <a:xfrm>
              <a:off x="767" y="1498"/>
              <a:ext cx="100" cy="11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 anchor="b">
              <a:spAutoFit/>
            </a:bodyPr>
            <a:lstStyle/>
            <a:p>
              <a:r>
                <a:rPr kumimoji="1" lang="cs-CZ" sz="1200" b="0">
                  <a:solidFill>
                    <a:schemeClr val="tx1"/>
                  </a:solidFill>
                </a:rPr>
                <a:t>5'</a:t>
              </a:r>
            </a:p>
          </p:txBody>
        </p:sp>
        <p:sp>
          <p:nvSpPr>
            <p:cNvPr id="381" name="Rectangle 266"/>
            <p:cNvSpPr>
              <a:spLocks noChangeArrowheads="1"/>
            </p:cNvSpPr>
            <p:nvPr/>
          </p:nvSpPr>
          <p:spPr bwMode="auto">
            <a:xfrm>
              <a:off x="2279" y="1498"/>
              <a:ext cx="100" cy="11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 anchor="b">
              <a:spAutoFit/>
            </a:bodyPr>
            <a:lstStyle/>
            <a:p>
              <a:r>
                <a:rPr kumimoji="1" lang="cs-CZ" sz="1200" b="0">
                  <a:solidFill>
                    <a:schemeClr val="tx1"/>
                  </a:solidFill>
                </a:rPr>
                <a:t>3'</a:t>
              </a:r>
            </a:p>
          </p:txBody>
        </p:sp>
        <p:sp>
          <p:nvSpPr>
            <p:cNvPr id="382" name="Rectangle 267"/>
            <p:cNvSpPr>
              <a:spLocks noChangeArrowheads="1"/>
            </p:cNvSpPr>
            <p:nvPr/>
          </p:nvSpPr>
          <p:spPr bwMode="auto">
            <a:xfrm>
              <a:off x="1882" y="1593"/>
              <a:ext cx="332" cy="1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 anchor="b">
              <a:spAutoFit/>
            </a:bodyPr>
            <a:lstStyle/>
            <a:p>
              <a:r>
                <a:rPr kumimoji="1" lang="cs-CZ" b="0">
                  <a:solidFill>
                    <a:srgbClr val="3366FF"/>
                  </a:solidFill>
                </a:rPr>
                <a:t>mRNA</a:t>
              </a:r>
            </a:p>
          </p:txBody>
        </p:sp>
        <p:sp>
          <p:nvSpPr>
            <p:cNvPr id="383" name="Text Box 268"/>
            <p:cNvSpPr txBox="1">
              <a:spLocks noChangeArrowheads="1"/>
            </p:cNvSpPr>
            <p:nvPr/>
          </p:nvSpPr>
          <p:spPr bwMode="auto">
            <a:xfrm>
              <a:off x="1494" y="198"/>
              <a:ext cx="540" cy="38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3600" tIns="0" rIns="3600" bIns="0" anchor="b">
              <a:spAutoFit/>
            </a:bodyPr>
            <a:lstStyle/>
            <a:p>
              <a:r>
                <a:rPr lang="cs-CZ" sz="800"/>
                <a:t>Malá ribosomální podjednotka s navázanými iniciačními faktory</a:t>
              </a:r>
            </a:p>
          </p:txBody>
        </p:sp>
        <p:sp>
          <p:nvSpPr>
            <p:cNvPr id="384" name="Line 269"/>
            <p:cNvSpPr>
              <a:spLocks noChangeShapeType="1"/>
            </p:cNvSpPr>
            <p:nvPr/>
          </p:nvSpPr>
          <p:spPr bwMode="auto">
            <a:xfrm flipV="1">
              <a:off x="1269" y="347"/>
              <a:ext cx="198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3600" tIns="0" rIns="3600" bIns="0" anchor="b"/>
            <a:lstStyle/>
            <a:p>
              <a:endParaRPr lang="cs-CZ"/>
            </a:p>
          </p:txBody>
        </p:sp>
        <p:sp>
          <p:nvSpPr>
            <p:cNvPr id="385" name="Rectangle 286"/>
            <p:cNvSpPr>
              <a:spLocks noChangeAspect="1" noChangeArrowheads="1"/>
            </p:cNvSpPr>
            <p:nvPr/>
          </p:nvSpPr>
          <p:spPr bwMode="auto">
            <a:xfrm>
              <a:off x="1638" y="2415"/>
              <a:ext cx="66" cy="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 anchor="ctr"/>
            <a:lstStyle/>
            <a:p>
              <a:pPr algn="ctr"/>
              <a:r>
                <a:rPr kumimoji="1" lang="cs-CZ" sz="800">
                  <a:solidFill>
                    <a:srgbClr val="FF0000"/>
                  </a:solidFill>
                </a:rPr>
                <a:t>AUG</a:t>
              </a:r>
            </a:p>
          </p:txBody>
        </p:sp>
        <p:sp>
          <p:nvSpPr>
            <p:cNvPr id="386" name="Rectangle 289"/>
            <p:cNvSpPr>
              <a:spLocks noChangeArrowheads="1"/>
            </p:cNvSpPr>
            <p:nvPr/>
          </p:nvSpPr>
          <p:spPr bwMode="auto">
            <a:xfrm>
              <a:off x="2292" y="2388"/>
              <a:ext cx="100" cy="11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 anchor="b">
              <a:spAutoFit/>
            </a:bodyPr>
            <a:lstStyle/>
            <a:p>
              <a:r>
                <a:rPr kumimoji="1" lang="cs-CZ" sz="1200" b="0">
                  <a:solidFill>
                    <a:schemeClr val="tx1"/>
                  </a:solidFill>
                </a:rPr>
                <a:t>3'</a:t>
              </a:r>
            </a:p>
          </p:txBody>
        </p:sp>
        <p:sp>
          <p:nvSpPr>
            <p:cNvPr id="387" name="Text Box 296"/>
            <p:cNvSpPr txBox="1">
              <a:spLocks noChangeArrowheads="1"/>
            </p:cNvSpPr>
            <p:nvPr/>
          </p:nvSpPr>
          <p:spPr bwMode="auto">
            <a:xfrm>
              <a:off x="874" y="801"/>
              <a:ext cx="507" cy="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 anchor="b">
              <a:spAutoFit/>
            </a:bodyPr>
            <a:lstStyle/>
            <a:p>
              <a:r>
                <a:rPr lang="cs-CZ" sz="800"/>
                <a:t>Vazba na mRNA</a:t>
              </a:r>
            </a:p>
          </p:txBody>
        </p:sp>
        <p:sp>
          <p:nvSpPr>
            <p:cNvPr id="388" name="Line 299"/>
            <p:cNvSpPr>
              <a:spLocks noChangeShapeType="1"/>
            </p:cNvSpPr>
            <p:nvPr/>
          </p:nvSpPr>
          <p:spPr bwMode="auto">
            <a:xfrm>
              <a:off x="1354" y="1310"/>
              <a:ext cx="227" cy="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arrow" w="med" len="med"/>
            </a:ln>
            <a:effectLst/>
          </p:spPr>
          <p:txBody>
            <a:bodyPr lIns="3600" tIns="0" rIns="3600" bIns="0" anchor="b"/>
            <a:lstStyle/>
            <a:p>
              <a:endParaRPr lang="cs-CZ"/>
            </a:p>
          </p:txBody>
        </p:sp>
        <p:sp>
          <p:nvSpPr>
            <p:cNvPr id="389" name="Arc 306"/>
            <p:cNvSpPr>
              <a:spLocks/>
            </p:cNvSpPr>
            <p:nvPr/>
          </p:nvSpPr>
          <p:spPr bwMode="auto">
            <a:xfrm rot="210825" flipH="1">
              <a:off x="1779" y="1962"/>
              <a:ext cx="142" cy="227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 type="arrow" w="med" len="med"/>
            </a:ln>
            <a:effectLst/>
          </p:spPr>
          <p:txBody>
            <a:bodyPr wrap="none" lIns="3600" tIns="0" rIns="3600" bIns="0" anchor="ctr"/>
            <a:lstStyle/>
            <a:p>
              <a:endParaRPr lang="cs-CZ"/>
            </a:p>
          </p:txBody>
        </p:sp>
        <p:sp>
          <p:nvSpPr>
            <p:cNvPr id="390" name="Rectangle 308"/>
            <p:cNvSpPr>
              <a:spLocks noChangeAspect="1" noChangeArrowheads="1"/>
            </p:cNvSpPr>
            <p:nvPr/>
          </p:nvSpPr>
          <p:spPr bwMode="auto">
            <a:xfrm>
              <a:off x="1666" y="686"/>
              <a:ext cx="66" cy="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 anchor="ctr"/>
            <a:lstStyle/>
            <a:p>
              <a:pPr algn="ctr"/>
              <a:r>
                <a:rPr kumimoji="1" lang="cs-CZ" sz="800">
                  <a:solidFill>
                    <a:srgbClr val="FF0000"/>
                  </a:solidFill>
                </a:rPr>
                <a:t>AUG</a:t>
              </a:r>
            </a:p>
          </p:txBody>
        </p:sp>
        <p:sp>
          <p:nvSpPr>
            <p:cNvPr id="391" name="Line 309"/>
            <p:cNvSpPr>
              <a:spLocks noChangeAspect="1" noChangeShapeType="1"/>
            </p:cNvSpPr>
            <p:nvPr/>
          </p:nvSpPr>
          <p:spPr bwMode="auto">
            <a:xfrm flipV="1">
              <a:off x="886" y="658"/>
              <a:ext cx="1449" cy="1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/>
            <a:lstStyle/>
            <a:p>
              <a:endParaRPr lang="cs-CZ"/>
            </a:p>
          </p:txBody>
        </p:sp>
        <p:sp>
          <p:nvSpPr>
            <p:cNvPr id="392" name="Rectangle 310"/>
            <p:cNvSpPr>
              <a:spLocks noChangeArrowheads="1"/>
            </p:cNvSpPr>
            <p:nvPr/>
          </p:nvSpPr>
          <p:spPr bwMode="auto">
            <a:xfrm>
              <a:off x="767" y="659"/>
              <a:ext cx="100" cy="11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 anchor="b">
              <a:spAutoFit/>
            </a:bodyPr>
            <a:lstStyle/>
            <a:p>
              <a:r>
                <a:rPr kumimoji="1" lang="cs-CZ" sz="1200" b="0">
                  <a:solidFill>
                    <a:schemeClr val="tx1"/>
                  </a:solidFill>
                </a:rPr>
                <a:t>5'</a:t>
              </a:r>
            </a:p>
          </p:txBody>
        </p:sp>
        <p:sp>
          <p:nvSpPr>
            <p:cNvPr id="393" name="Rectangle 311"/>
            <p:cNvSpPr>
              <a:spLocks noChangeArrowheads="1"/>
            </p:cNvSpPr>
            <p:nvPr/>
          </p:nvSpPr>
          <p:spPr bwMode="auto">
            <a:xfrm>
              <a:off x="2292" y="659"/>
              <a:ext cx="100" cy="11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 anchor="b">
              <a:spAutoFit/>
            </a:bodyPr>
            <a:lstStyle/>
            <a:p>
              <a:r>
                <a:rPr kumimoji="1" lang="cs-CZ" sz="1200" b="0">
                  <a:solidFill>
                    <a:schemeClr val="tx1"/>
                  </a:solidFill>
                </a:rPr>
                <a:t>3'</a:t>
              </a:r>
            </a:p>
          </p:txBody>
        </p:sp>
        <p:sp>
          <p:nvSpPr>
            <p:cNvPr id="394" name="Rectangle 312"/>
            <p:cNvSpPr>
              <a:spLocks noChangeArrowheads="1"/>
            </p:cNvSpPr>
            <p:nvPr/>
          </p:nvSpPr>
          <p:spPr bwMode="auto">
            <a:xfrm>
              <a:off x="1864" y="744"/>
              <a:ext cx="332" cy="1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 anchor="b">
              <a:spAutoFit/>
            </a:bodyPr>
            <a:lstStyle/>
            <a:p>
              <a:r>
                <a:rPr kumimoji="1" lang="cs-CZ" b="0">
                  <a:solidFill>
                    <a:srgbClr val="3366FF"/>
                  </a:solidFill>
                </a:rPr>
                <a:t>mRNA</a:t>
              </a:r>
            </a:p>
          </p:txBody>
        </p:sp>
        <p:sp>
          <p:nvSpPr>
            <p:cNvPr id="395" name="Arc 313"/>
            <p:cNvSpPr>
              <a:spLocks/>
            </p:cNvSpPr>
            <p:nvPr/>
          </p:nvSpPr>
          <p:spPr bwMode="auto">
            <a:xfrm>
              <a:off x="1269" y="489"/>
              <a:ext cx="85" cy="14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80"/>
                <a:gd name="T1" fmla="*/ 0 h 21600"/>
                <a:gd name="T2" fmla="*/ 21580 w 21580"/>
                <a:gd name="T3" fmla="*/ 20659 h 21600"/>
                <a:gd name="T4" fmla="*/ 0 w 2158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80" h="21600" fill="none" extrusionOk="0">
                  <a:moveTo>
                    <a:pt x="-1" y="0"/>
                  </a:moveTo>
                  <a:cubicBezTo>
                    <a:pt x="11563" y="0"/>
                    <a:pt x="21075" y="9106"/>
                    <a:pt x="21579" y="20659"/>
                  </a:cubicBezTo>
                </a:path>
                <a:path w="21580" h="21600" stroke="0" extrusionOk="0">
                  <a:moveTo>
                    <a:pt x="-1" y="0"/>
                  </a:moveTo>
                  <a:cubicBezTo>
                    <a:pt x="11563" y="0"/>
                    <a:pt x="21075" y="9106"/>
                    <a:pt x="21579" y="2065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 type="arrow" w="med" len="med"/>
            </a:ln>
            <a:effectLst/>
          </p:spPr>
          <p:txBody>
            <a:bodyPr wrap="none" lIns="3600" tIns="0" rIns="3600" bIns="0" anchor="ctr"/>
            <a:lstStyle/>
            <a:p>
              <a:endParaRPr lang="cs-CZ"/>
            </a:p>
          </p:txBody>
        </p:sp>
        <p:sp>
          <p:nvSpPr>
            <p:cNvPr id="396" name="Rectangle 347"/>
            <p:cNvSpPr>
              <a:spLocks noChangeAspect="1" noChangeArrowheads="1"/>
            </p:cNvSpPr>
            <p:nvPr/>
          </p:nvSpPr>
          <p:spPr bwMode="auto">
            <a:xfrm>
              <a:off x="1638" y="4114"/>
              <a:ext cx="66" cy="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 anchor="ctr"/>
            <a:lstStyle/>
            <a:p>
              <a:pPr algn="ctr"/>
              <a:r>
                <a:rPr kumimoji="1" lang="cs-CZ" sz="800">
                  <a:solidFill>
                    <a:srgbClr val="FF0000"/>
                  </a:solidFill>
                </a:rPr>
                <a:t>AUG</a:t>
              </a:r>
            </a:p>
          </p:txBody>
        </p:sp>
        <p:sp>
          <p:nvSpPr>
            <p:cNvPr id="397" name="Line 348"/>
            <p:cNvSpPr>
              <a:spLocks noChangeAspect="1" noChangeShapeType="1"/>
            </p:cNvSpPr>
            <p:nvPr/>
          </p:nvSpPr>
          <p:spPr bwMode="auto">
            <a:xfrm flipV="1">
              <a:off x="858" y="4086"/>
              <a:ext cx="1477" cy="1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/>
            <a:lstStyle/>
            <a:p>
              <a:endParaRPr lang="cs-CZ"/>
            </a:p>
          </p:txBody>
        </p:sp>
        <p:sp>
          <p:nvSpPr>
            <p:cNvPr id="398" name="Rectangle 350"/>
            <p:cNvSpPr>
              <a:spLocks noChangeArrowheads="1"/>
            </p:cNvSpPr>
            <p:nvPr/>
          </p:nvSpPr>
          <p:spPr bwMode="auto">
            <a:xfrm>
              <a:off x="2292" y="4087"/>
              <a:ext cx="100" cy="11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 anchor="b">
              <a:spAutoFit/>
            </a:bodyPr>
            <a:lstStyle/>
            <a:p>
              <a:r>
                <a:rPr kumimoji="1" lang="cs-CZ" sz="1200" b="0">
                  <a:solidFill>
                    <a:schemeClr val="tx1"/>
                  </a:solidFill>
                </a:rPr>
                <a:t>3'</a:t>
              </a:r>
            </a:p>
          </p:txBody>
        </p:sp>
        <p:grpSp>
          <p:nvGrpSpPr>
            <p:cNvPr id="399" name="Group 351"/>
            <p:cNvGrpSpPr>
              <a:grpSpLocks noChangeAspect="1"/>
            </p:cNvGrpSpPr>
            <p:nvPr/>
          </p:nvGrpSpPr>
          <p:grpSpPr bwMode="auto">
            <a:xfrm>
              <a:off x="1553" y="3772"/>
              <a:ext cx="195" cy="319"/>
              <a:chOff x="1610" y="2024"/>
              <a:chExt cx="389" cy="635"/>
            </a:xfrm>
          </p:grpSpPr>
          <p:grpSp>
            <p:nvGrpSpPr>
              <p:cNvPr id="491" name="Group 352"/>
              <p:cNvGrpSpPr>
                <a:grpSpLocks noChangeAspect="1"/>
              </p:cNvGrpSpPr>
              <p:nvPr/>
            </p:nvGrpSpPr>
            <p:grpSpPr bwMode="auto">
              <a:xfrm>
                <a:off x="1725" y="2296"/>
                <a:ext cx="274" cy="363"/>
                <a:chOff x="1156" y="2205"/>
                <a:chExt cx="274" cy="363"/>
              </a:xfrm>
            </p:grpSpPr>
            <p:sp>
              <p:nvSpPr>
                <p:cNvPr id="494" name="AutoShape 353"/>
                <p:cNvSpPr>
                  <a:spLocks noChangeAspect="1" noChangeArrowheads="1"/>
                </p:cNvSpPr>
                <p:nvPr/>
              </p:nvSpPr>
              <p:spPr bwMode="auto">
                <a:xfrm>
                  <a:off x="1224" y="2205"/>
                  <a:ext cx="136" cy="27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3366FF"/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3600" tIns="0" rIns="3600" bIns="0" anchor="ctr"/>
                <a:lstStyle/>
                <a:p>
                  <a:endParaRPr lang="cs-CZ"/>
                </a:p>
              </p:txBody>
            </p:sp>
            <p:sp>
              <p:nvSpPr>
                <p:cNvPr id="495" name="AutoShape 354"/>
                <p:cNvSpPr>
                  <a:spLocks noChangeAspect="1" noChangeArrowheads="1"/>
                </p:cNvSpPr>
                <p:nvPr/>
              </p:nvSpPr>
              <p:spPr bwMode="auto">
                <a:xfrm rot="16200000">
                  <a:off x="1225" y="2318"/>
                  <a:ext cx="136" cy="27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3366FF"/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3600" tIns="0" rIns="3600" bIns="0" anchor="ctr"/>
                <a:lstStyle/>
                <a:p>
                  <a:endParaRPr lang="cs-CZ"/>
                </a:p>
              </p:txBody>
            </p:sp>
            <p:sp>
              <p:nvSpPr>
                <p:cNvPr id="496" name="Oval 355"/>
                <p:cNvSpPr>
                  <a:spLocks noChangeAspect="1" noChangeArrowheads="1"/>
                </p:cNvSpPr>
                <p:nvPr/>
              </p:nvSpPr>
              <p:spPr bwMode="auto">
                <a:xfrm>
                  <a:off x="1202" y="2523"/>
                  <a:ext cx="45" cy="45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3600" tIns="0" rIns="3600" bIns="0" anchor="ctr"/>
                <a:lstStyle/>
                <a:p>
                  <a:endParaRPr lang="cs-CZ"/>
                </a:p>
              </p:txBody>
            </p:sp>
            <p:sp>
              <p:nvSpPr>
                <p:cNvPr id="497" name="Oval 356"/>
                <p:cNvSpPr>
                  <a:spLocks noChangeAspect="1" noChangeArrowheads="1"/>
                </p:cNvSpPr>
                <p:nvPr/>
              </p:nvSpPr>
              <p:spPr bwMode="auto">
                <a:xfrm>
                  <a:off x="1338" y="2523"/>
                  <a:ext cx="45" cy="45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3600" tIns="0" rIns="3600" bIns="0" anchor="ctr"/>
                <a:lstStyle/>
                <a:p>
                  <a:endParaRPr lang="cs-CZ"/>
                </a:p>
              </p:txBody>
            </p:sp>
            <p:sp>
              <p:nvSpPr>
                <p:cNvPr id="498" name="Oval 357"/>
                <p:cNvSpPr>
                  <a:spLocks noChangeAspect="1" noChangeArrowheads="1"/>
                </p:cNvSpPr>
                <p:nvPr/>
              </p:nvSpPr>
              <p:spPr bwMode="auto">
                <a:xfrm>
                  <a:off x="1269" y="2523"/>
                  <a:ext cx="45" cy="45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3600" tIns="0" rIns="3600" bIns="0" anchor="ctr"/>
                <a:lstStyle/>
                <a:p>
                  <a:endParaRPr lang="cs-CZ"/>
                </a:p>
              </p:txBody>
            </p:sp>
          </p:grpSp>
          <p:sp>
            <p:nvSpPr>
              <p:cNvPr id="492" name="Line 358"/>
              <p:cNvSpPr>
                <a:spLocks noChangeAspect="1" noChangeShapeType="1"/>
              </p:cNvSpPr>
              <p:nvPr/>
            </p:nvSpPr>
            <p:spPr bwMode="auto">
              <a:xfrm>
                <a:off x="1861" y="2206"/>
                <a:ext cx="0" cy="90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 lIns="3600" tIns="0" rIns="3600" bIns="0"/>
              <a:lstStyle/>
              <a:p>
                <a:endParaRPr lang="cs-CZ"/>
              </a:p>
            </p:txBody>
          </p:sp>
          <p:sp>
            <p:nvSpPr>
              <p:cNvPr id="493" name="Rectangle 359"/>
              <p:cNvSpPr>
                <a:spLocks noChangeAspect="1" noChangeArrowheads="1"/>
              </p:cNvSpPr>
              <p:nvPr/>
            </p:nvSpPr>
            <p:spPr bwMode="auto">
              <a:xfrm>
                <a:off x="1610" y="2024"/>
                <a:ext cx="273" cy="18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3600" tIns="0" rIns="3600" bIns="0" anchor="ctr"/>
              <a:lstStyle/>
              <a:p>
                <a:pPr algn="ctr"/>
                <a:r>
                  <a:rPr kumimoji="1" lang="cs-CZ" sz="800">
                    <a:solidFill>
                      <a:schemeClr val="tx1"/>
                    </a:solidFill>
                    <a:latin typeface="Arial" charset="0"/>
                  </a:rPr>
                  <a:t>Met</a:t>
                </a:r>
              </a:p>
            </p:txBody>
          </p:sp>
        </p:grpSp>
        <p:grpSp>
          <p:nvGrpSpPr>
            <p:cNvPr id="400" name="Group 362"/>
            <p:cNvGrpSpPr>
              <a:grpSpLocks noChangeAspect="1"/>
            </p:cNvGrpSpPr>
            <p:nvPr/>
          </p:nvGrpSpPr>
          <p:grpSpPr bwMode="auto">
            <a:xfrm>
              <a:off x="1723" y="3918"/>
              <a:ext cx="137" cy="184"/>
              <a:chOff x="1156" y="2205"/>
              <a:chExt cx="274" cy="363"/>
            </a:xfrm>
          </p:grpSpPr>
          <p:sp>
            <p:nvSpPr>
              <p:cNvPr id="486" name="AutoShape 363"/>
              <p:cNvSpPr>
                <a:spLocks noChangeAspect="1" noChangeArrowheads="1"/>
              </p:cNvSpPr>
              <p:nvPr/>
            </p:nvSpPr>
            <p:spPr bwMode="auto">
              <a:xfrm>
                <a:off x="1224" y="2205"/>
                <a:ext cx="136" cy="273"/>
              </a:xfrm>
              <a:prstGeom prst="roundRect">
                <a:avLst>
                  <a:gd name="adj" fmla="val 50000"/>
                </a:avLst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 lIns="3600" tIns="0" rIns="3600" bIns="0" anchor="ctr"/>
              <a:lstStyle/>
              <a:p>
                <a:endParaRPr lang="cs-CZ"/>
              </a:p>
            </p:txBody>
          </p:sp>
          <p:sp>
            <p:nvSpPr>
              <p:cNvPr id="487" name="AutoShape 364"/>
              <p:cNvSpPr>
                <a:spLocks noChangeAspect="1" noChangeArrowheads="1"/>
              </p:cNvSpPr>
              <p:nvPr/>
            </p:nvSpPr>
            <p:spPr bwMode="auto">
              <a:xfrm rot="16200000">
                <a:off x="1225" y="2318"/>
                <a:ext cx="136" cy="274"/>
              </a:xfrm>
              <a:prstGeom prst="roundRect">
                <a:avLst>
                  <a:gd name="adj" fmla="val 50000"/>
                </a:avLst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 lIns="3600" tIns="0" rIns="3600" bIns="0" anchor="ctr"/>
              <a:lstStyle/>
              <a:p>
                <a:endParaRPr lang="cs-CZ"/>
              </a:p>
            </p:txBody>
          </p:sp>
          <p:sp>
            <p:nvSpPr>
              <p:cNvPr id="488" name="Oval 365"/>
              <p:cNvSpPr>
                <a:spLocks noChangeAspect="1" noChangeArrowheads="1"/>
              </p:cNvSpPr>
              <p:nvPr/>
            </p:nvSpPr>
            <p:spPr bwMode="auto">
              <a:xfrm>
                <a:off x="1202" y="2523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 lIns="3600" tIns="0" rIns="3600" bIns="0" anchor="ctr"/>
              <a:lstStyle/>
              <a:p>
                <a:endParaRPr lang="cs-CZ"/>
              </a:p>
            </p:txBody>
          </p:sp>
          <p:sp>
            <p:nvSpPr>
              <p:cNvPr id="489" name="Oval 366"/>
              <p:cNvSpPr>
                <a:spLocks noChangeAspect="1" noChangeArrowheads="1"/>
              </p:cNvSpPr>
              <p:nvPr/>
            </p:nvSpPr>
            <p:spPr bwMode="auto">
              <a:xfrm>
                <a:off x="1338" y="2523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 lIns="3600" tIns="0" rIns="3600" bIns="0" anchor="ctr"/>
              <a:lstStyle/>
              <a:p>
                <a:endParaRPr lang="cs-CZ"/>
              </a:p>
            </p:txBody>
          </p:sp>
          <p:sp>
            <p:nvSpPr>
              <p:cNvPr id="490" name="Oval 367"/>
              <p:cNvSpPr>
                <a:spLocks noChangeAspect="1" noChangeArrowheads="1"/>
              </p:cNvSpPr>
              <p:nvPr/>
            </p:nvSpPr>
            <p:spPr bwMode="auto">
              <a:xfrm>
                <a:off x="1269" y="2523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 lIns="3600" tIns="0" rIns="3600" bIns="0" anchor="ctr"/>
              <a:lstStyle/>
              <a:p>
                <a:endParaRPr lang="cs-CZ"/>
              </a:p>
            </p:txBody>
          </p:sp>
        </p:grpSp>
        <p:sp>
          <p:nvSpPr>
            <p:cNvPr id="401" name="Line 368"/>
            <p:cNvSpPr>
              <a:spLocks noChangeAspect="1" noChangeShapeType="1"/>
            </p:cNvSpPr>
            <p:nvPr/>
          </p:nvSpPr>
          <p:spPr bwMode="auto">
            <a:xfrm>
              <a:off x="1791" y="3861"/>
              <a:ext cx="0" cy="45"/>
            </a:xfrm>
            <a:prstGeom prst="line">
              <a:avLst/>
            </a:prstGeom>
            <a:noFill/>
            <a:ln w="2540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/>
            <a:lstStyle/>
            <a:p>
              <a:endParaRPr lang="cs-CZ"/>
            </a:p>
          </p:txBody>
        </p:sp>
        <p:sp>
          <p:nvSpPr>
            <p:cNvPr id="402" name="Oval 369"/>
            <p:cNvSpPr>
              <a:spLocks noChangeArrowheads="1"/>
            </p:cNvSpPr>
            <p:nvPr/>
          </p:nvSpPr>
          <p:spPr bwMode="auto">
            <a:xfrm>
              <a:off x="1727" y="3748"/>
              <a:ext cx="113" cy="113"/>
            </a:xfrm>
            <a:prstGeom prst="ellipse">
              <a:avLst/>
            </a:prstGeom>
            <a:solidFill>
              <a:srgbClr val="FFFF00"/>
            </a:solidFill>
            <a:ln w="9525" algn="ctr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lIns="3600" tIns="0" rIns="3600" bIns="0" anchor="ctr"/>
            <a:lstStyle/>
            <a:p>
              <a:pPr algn="ctr"/>
              <a:r>
                <a:rPr lang="cs-CZ" sz="800" b="0"/>
                <a:t>aa</a:t>
              </a:r>
            </a:p>
          </p:txBody>
        </p:sp>
        <p:sp>
          <p:nvSpPr>
            <p:cNvPr id="403" name="Arc 371"/>
            <p:cNvSpPr>
              <a:spLocks/>
            </p:cNvSpPr>
            <p:nvPr/>
          </p:nvSpPr>
          <p:spPr bwMode="auto">
            <a:xfrm flipH="1" flipV="1">
              <a:off x="1610" y="3691"/>
              <a:ext cx="187" cy="85"/>
            </a:xfrm>
            <a:custGeom>
              <a:avLst/>
              <a:gdLst>
                <a:gd name="G0" fmla="+- 20347 0 0"/>
                <a:gd name="G1" fmla="+- 0 0 0"/>
                <a:gd name="G2" fmla="+- 21600 0 0"/>
                <a:gd name="T0" fmla="*/ 41766 w 41766"/>
                <a:gd name="T1" fmla="*/ 2787 h 21600"/>
                <a:gd name="T2" fmla="*/ 0 w 41766"/>
                <a:gd name="T3" fmla="*/ 7250 h 21600"/>
                <a:gd name="T4" fmla="*/ 20347 w 41766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766" h="21600" fill="none" extrusionOk="0">
                  <a:moveTo>
                    <a:pt x="41766" y="2787"/>
                  </a:moveTo>
                  <a:cubicBezTo>
                    <a:pt x="40366" y="13548"/>
                    <a:pt x="31198" y="21599"/>
                    <a:pt x="20347" y="21600"/>
                  </a:cubicBezTo>
                  <a:cubicBezTo>
                    <a:pt x="11212" y="21600"/>
                    <a:pt x="3065" y="15854"/>
                    <a:pt x="0" y="7249"/>
                  </a:cubicBezTo>
                </a:path>
                <a:path w="41766" h="21600" stroke="0" extrusionOk="0">
                  <a:moveTo>
                    <a:pt x="41766" y="2787"/>
                  </a:moveTo>
                  <a:cubicBezTo>
                    <a:pt x="40366" y="13548"/>
                    <a:pt x="31198" y="21599"/>
                    <a:pt x="20347" y="21600"/>
                  </a:cubicBezTo>
                  <a:cubicBezTo>
                    <a:pt x="11212" y="21600"/>
                    <a:pt x="3065" y="15854"/>
                    <a:pt x="0" y="7249"/>
                  </a:cubicBezTo>
                  <a:lnTo>
                    <a:pt x="20347" y="0"/>
                  </a:lnTo>
                  <a:close/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 type="arrow" w="lg" len="sm"/>
            </a:ln>
            <a:effectLst/>
          </p:spPr>
          <p:txBody>
            <a:bodyPr wrap="none" lIns="3600" tIns="0" rIns="3600" bIns="0" anchor="ctr"/>
            <a:lstStyle/>
            <a:p>
              <a:endParaRPr lang="cs-CZ"/>
            </a:p>
          </p:txBody>
        </p:sp>
        <p:sp>
          <p:nvSpPr>
            <p:cNvPr id="404" name="Text Box 372"/>
            <p:cNvSpPr txBox="1">
              <a:spLocks noChangeArrowheads="1"/>
            </p:cNvSpPr>
            <p:nvPr/>
          </p:nvSpPr>
          <p:spPr bwMode="auto">
            <a:xfrm>
              <a:off x="1803" y="2103"/>
              <a:ext cx="539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3600" tIns="0" rIns="3600" bIns="0" anchor="b">
              <a:spAutoFit/>
            </a:bodyPr>
            <a:lstStyle/>
            <a:p>
              <a:pPr algn="r"/>
              <a:r>
                <a:rPr lang="cs-CZ" sz="800"/>
                <a:t>Velká ribosomální podjednotka</a:t>
              </a:r>
            </a:p>
          </p:txBody>
        </p:sp>
        <p:sp>
          <p:nvSpPr>
            <p:cNvPr id="405" name="Line 373"/>
            <p:cNvSpPr>
              <a:spLocks noChangeShapeType="1"/>
            </p:cNvSpPr>
            <p:nvPr/>
          </p:nvSpPr>
          <p:spPr bwMode="auto">
            <a:xfrm>
              <a:off x="2001" y="2047"/>
              <a:ext cx="85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3600" tIns="0" rIns="3600" bIns="0" anchor="b"/>
            <a:lstStyle/>
            <a:p>
              <a:endParaRPr lang="cs-CZ"/>
            </a:p>
          </p:txBody>
        </p:sp>
        <p:sp>
          <p:nvSpPr>
            <p:cNvPr id="406" name="Text Box 374"/>
            <p:cNvSpPr txBox="1">
              <a:spLocks noChangeArrowheads="1"/>
            </p:cNvSpPr>
            <p:nvPr/>
          </p:nvSpPr>
          <p:spPr bwMode="auto">
            <a:xfrm>
              <a:off x="2001" y="3055"/>
              <a:ext cx="425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3600" tIns="0" rIns="3600" bIns="0" anchor="b">
              <a:spAutoFit/>
            </a:bodyPr>
            <a:lstStyle/>
            <a:p>
              <a:r>
                <a:rPr lang="cs-CZ" sz="800"/>
                <a:t>Aminoacyl-tRNA</a:t>
              </a:r>
            </a:p>
          </p:txBody>
        </p:sp>
        <p:sp>
          <p:nvSpPr>
            <p:cNvPr id="407" name="Text Box 376"/>
            <p:cNvSpPr txBox="1">
              <a:spLocks noChangeArrowheads="1"/>
            </p:cNvSpPr>
            <p:nvPr/>
          </p:nvSpPr>
          <p:spPr bwMode="auto">
            <a:xfrm>
              <a:off x="772" y="3523"/>
              <a:ext cx="823" cy="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3600" tIns="0" rIns="3600" bIns="0" anchor="b">
              <a:spAutoFit/>
            </a:bodyPr>
            <a:lstStyle/>
            <a:p>
              <a:r>
                <a:rPr lang="cs-CZ" sz="800"/>
                <a:t>Vznik peptidové vazby</a:t>
              </a:r>
            </a:p>
          </p:txBody>
        </p:sp>
        <p:sp>
          <p:nvSpPr>
            <p:cNvPr id="408" name="Rectangle 288"/>
            <p:cNvSpPr>
              <a:spLocks noChangeArrowheads="1"/>
            </p:cNvSpPr>
            <p:nvPr/>
          </p:nvSpPr>
          <p:spPr bwMode="auto">
            <a:xfrm>
              <a:off x="767" y="2388"/>
              <a:ext cx="100" cy="11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 anchor="b">
              <a:spAutoFit/>
            </a:bodyPr>
            <a:lstStyle/>
            <a:p>
              <a:r>
                <a:rPr kumimoji="1" lang="cs-CZ" sz="1200" b="0">
                  <a:solidFill>
                    <a:schemeClr val="tx1"/>
                  </a:solidFill>
                </a:rPr>
                <a:t>5'</a:t>
              </a:r>
            </a:p>
          </p:txBody>
        </p:sp>
        <p:sp>
          <p:nvSpPr>
            <p:cNvPr id="409" name="Rectangle 349"/>
            <p:cNvSpPr>
              <a:spLocks noChangeArrowheads="1"/>
            </p:cNvSpPr>
            <p:nvPr/>
          </p:nvSpPr>
          <p:spPr bwMode="auto">
            <a:xfrm>
              <a:off x="767" y="4087"/>
              <a:ext cx="100" cy="11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 anchor="b">
              <a:spAutoFit/>
            </a:bodyPr>
            <a:lstStyle/>
            <a:p>
              <a:r>
                <a:rPr kumimoji="1" lang="cs-CZ" sz="1200" b="0">
                  <a:solidFill>
                    <a:schemeClr val="tx1"/>
                  </a:solidFill>
                </a:rPr>
                <a:t>5'</a:t>
              </a:r>
            </a:p>
          </p:txBody>
        </p:sp>
        <p:sp>
          <p:nvSpPr>
            <p:cNvPr id="410" name="AutoShape 633"/>
            <p:cNvSpPr>
              <a:spLocks noChangeArrowheads="1"/>
            </p:cNvSpPr>
            <p:nvPr/>
          </p:nvSpPr>
          <p:spPr bwMode="auto">
            <a:xfrm>
              <a:off x="1576" y="828"/>
              <a:ext cx="85" cy="255"/>
            </a:xfrm>
            <a:prstGeom prst="downArrow">
              <a:avLst>
                <a:gd name="adj1" fmla="val 50000"/>
                <a:gd name="adj2" fmla="val 750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3366F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 anchor="ctr"/>
            <a:lstStyle/>
            <a:p>
              <a:endParaRPr lang="cs-CZ"/>
            </a:p>
          </p:txBody>
        </p:sp>
        <p:sp>
          <p:nvSpPr>
            <p:cNvPr id="411" name="AutoShape 634"/>
            <p:cNvSpPr>
              <a:spLocks noChangeArrowheads="1"/>
            </p:cNvSpPr>
            <p:nvPr/>
          </p:nvSpPr>
          <p:spPr bwMode="auto">
            <a:xfrm>
              <a:off x="1576" y="1593"/>
              <a:ext cx="85" cy="255"/>
            </a:xfrm>
            <a:prstGeom prst="downArrow">
              <a:avLst>
                <a:gd name="adj1" fmla="val 50000"/>
                <a:gd name="adj2" fmla="val 750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3366F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 anchor="ctr"/>
            <a:lstStyle/>
            <a:p>
              <a:endParaRPr lang="cs-CZ"/>
            </a:p>
          </p:txBody>
        </p:sp>
        <p:sp>
          <p:nvSpPr>
            <p:cNvPr id="412" name="AutoShape 635"/>
            <p:cNvSpPr>
              <a:spLocks noChangeArrowheads="1"/>
            </p:cNvSpPr>
            <p:nvPr/>
          </p:nvSpPr>
          <p:spPr bwMode="auto">
            <a:xfrm>
              <a:off x="1576" y="2500"/>
              <a:ext cx="85" cy="255"/>
            </a:xfrm>
            <a:prstGeom prst="downArrow">
              <a:avLst>
                <a:gd name="adj1" fmla="val 50000"/>
                <a:gd name="adj2" fmla="val 750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3366F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 anchor="ctr"/>
            <a:lstStyle/>
            <a:p>
              <a:endParaRPr lang="cs-CZ"/>
            </a:p>
          </p:txBody>
        </p:sp>
        <p:sp>
          <p:nvSpPr>
            <p:cNvPr id="413" name="AutoShape 636"/>
            <p:cNvSpPr>
              <a:spLocks noChangeArrowheads="1"/>
            </p:cNvSpPr>
            <p:nvPr/>
          </p:nvSpPr>
          <p:spPr bwMode="auto">
            <a:xfrm>
              <a:off x="1576" y="3379"/>
              <a:ext cx="85" cy="255"/>
            </a:xfrm>
            <a:prstGeom prst="downArrow">
              <a:avLst>
                <a:gd name="adj1" fmla="val 50000"/>
                <a:gd name="adj2" fmla="val 750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3366F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 anchor="ctr"/>
            <a:lstStyle/>
            <a:p>
              <a:endParaRPr lang="cs-CZ"/>
            </a:p>
          </p:txBody>
        </p:sp>
        <p:grpSp>
          <p:nvGrpSpPr>
            <p:cNvPr id="414" name="Group 849"/>
            <p:cNvGrpSpPr>
              <a:grpSpLocks/>
            </p:cNvGrpSpPr>
            <p:nvPr/>
          </p:nvGrpSpPr>
          <p:grpSpPr bwMode="auto">
            <a:xfrm>
              <a:off x="791" y="355"/>
              <a:ext cx="477" cy="183"/>
              <a:chOff x="797" y="355"/>
              <a:chExt cx="477" cy="183"/>
            </a:xfrm>
          </p:grpSpPr>
          <p:sp>
            <p:nvSpPr>
              <p:cNvPr id="482" name="AutoShape 6"/>
              <p:cNvSpPr>
                <a:spLocks noChangeAspect="1" noChangeArrowheads="1"/>
              </p:cNvSpPr>
              <p:nvPr/>
            </p:nvSpPr>
            <p:spPr bwMode="auto">
              <a:xfrm>
                <a:off x="797" y="360"/>
                <a:ext cx="477" cy="178"/>
              </a:xfrm>
              <a:prstGeom prst="roundRect">
                <a:avLst>
                  <a:gd name="adj" fmla="val 43171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3600" tIns="0" rIns="3600" bIns="0" anchor="ctr"/>
              <a:lstStyle/>
              <a:p>
                <a:endParaRPr lang="cs-CZ"/>
              </a:p>
            </p:txBody>
          </p:sp>
          <p:sp useBgFill="1">
            <p:nvSpPr>
              <p:cNvPr id="483" name="Arc 844"/>
              <p:cNvSpPr>
                <a:spLocks/>
              </p:cNvSpPr>
              <p:nvPr/>
            </p:nvSpPr>
            <p:spPr bwMode="auto">
              <a:xfrm rot="10800000" flipH="1">
                <a:off x="867" y="355"/>
                <a:ext cx="113" cy="56"/>
              </a:xfrm>
              <a:custGeom>
                <a:avLst/>
                <a:gdLst>
                  <a:gd name="G0" fmla="+- 21597 0 0"/>
                  <a:gd name="G1" fmla="+- 21600 0 0"/>
                  <a:gd name="G2" fmla="+- 21600 0 0"/>
                  <a:gd name="T0" fmla="*/ 0 w 43197"/>
                  <a:gd name="T1" fmla="*/ 21219 h 21600"/>
                  <a:gd name="T2" fmla="*/ 43197 w 43197"/>
                  <a:gd name="T3" fmla="*/ 21600 h 21600"/>
                  <a:gd name="T4" fmla="*/ 21597 w 43197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7" h="21600" fill="none" extrusionOk="0">
                    <a:moveTo>
                      <a:pt x="0" y="21219"/>
                    </a:moveTo>
                    <a:cubicBezTo>
                      <a:pt x="208" y="9440"/>
                      <a:pt x="9816" y="-1"/>
                      <a:pt x="21597" y="0"/>
                    </a:cubicBezTo>
                    <a:cubicBezTo>
                      <a:pt x="33526" y="0"/>
                      <a:pt x="43197" y="9670"/>
                      <a:pt x="43197" y="21600"/>
                    </a:cubicBezTo>
                  </a:path>
                  <a:path w="43197" h="21600" stroke="0" extrusionOk="0">
                    <a:moveTo>
                      <a:pt x="0" y="21219"/>
                    </a:moveTo>
                    <a:cubicBezTo>
                      <a:pt x="208" y="9440"/>
                      <a:pt x="9816" y="-1"/>
                      <a:pt x="21597" y="0"/>
                    </a:cubicBezTo>
                    <a:cubicBezTo>
                      <a:pt x="33526" y="0"/>
                      <a:pt x="43197" y="9670"/>
                      <a:pt x="43197" y="21600"/>
                    </a:cubicBezTo>
                    <a:lnTo>
                      <a:pt x="21597" y="21600"/>
                    </a:lnTo>
                    <a:close/>
                  </a:path>
                </a:pathLst>
              </a:custGeom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 useBgFill="1">
            <p:nvSpPr>
              <p:cNvPr id="484" name="Arc 847"/>
              <p:cNvSpPr>
                <a:spLocks/>
              </p:cNvSpPr>
              <p:nvPr/>
            </p:nvSpPr>
            <p:spPr bwMode="auto">
              <a:xfrm rot="10800000" flipH="1">
                <a:off x="980" y="355"/>
                <a:ext cx="113" cy="71"/>
              </a:xfrm>
              <a:custGeom>
                <a:avLst/>
                <a:gdLst>
                  <a:gd name="G0" fmla="+- 21597 0 0"/>
                  <a:gd name="G1" fmla="+- 21600 0 0"/>
                  <a:gd name="G2" fmla="+- 21600 0 0"/>
                  <a:gd name="T0" fmla="*/ 0 w 43197"/>
                  <a:gd name="T1" fmla="*/ 21219 h 21600"/>
                  <a:gd name="T2" fmla="*/ 43197 w 43197"/>
                  <a:gd name="T3" fmla="*/ 21600 h 21600"/>
                  <a:gd name="T4" fmla="*/ 21597 w 43197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7" h="21600" fill="none" extrusionOk="0">
                    <a:moveTo>
                      <a:pt x="0" y="21219"/>
                    </a:moveTo>
                    <a:cubicBezTo>
                      <a:pt x="208" y="9440"/>
                      <a:pt x="9816" y="-1"/>
                      <a:pt x="21597" y="0"/>
                    </a:cubicBezTo>
                    <a:cubicBezTo>
                      <a:pt x="33526" y="0"/>
                      <a:pt x="43197" y="9670"/>
                      <a:pt x="43197" y="21600"/>
                    </a:cubicBezTo>
                  </a:path>
                  <a:path w="43197" h="21600" stroke="0" extrusionOk="0">
                    <a:moveTo>
                      <a:pt x="0" y="21219"/>
                    </a:moveTo>
                    <a:cubicBezTo>
                      <a:pt x="208" y="9440"/>
                      <a:pt x="9816" y="-1"/>
                      <a:pt x="21597" y="0"/>
                    </a:cubicBezTo>
                    <a:cubicBezTo>
                      <a:pt x="33526" y="0"/>
                      <a:pt x="43197" y="9670"/>
                      <a:pt x="43197" y="21600"/>
                    </a:cubicBezTo>
                    <a:lnTo>
                      <a:pt x="21597" y="21600"/>
                    </a:lnTo>
                    <a:close/>
                  </a:path>
                </a:pathLst>
              </a:custGeom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 useBgFill="1">
            <p:nvSpPr>
              <p:cNvPr id="485" name="Arc 848"/>
              <p:cNvSpPr>
                <a:spLocks/>
              </p:cNvSpPr>
              <p:nvPr/>
            </p:nvSpPr>
            <p:spPr bwMode="auto">
              <a:xfrm rot="10800000" flipH="1">
                <a:off x="1093" y="355"/>
                <a:ext cx="113" cy="71"/>
              </a:xfrm>
              <a:custGeom>
                <a:avLst/>
                <a:gdLst>
                  <a:gd name="G0" fmla="+- 21597 0 0"/>
                  <a:gd name="G1" fmla="+- 21600 0 0"/>
                  <a:gd name="G2" fmla="+- 21600 0 0"/>
                  <a:gd name="T0" fmla="*/ 0 w 43197"/>
                  <a:gd name="T1" fmla="*/ 21219 h 21600"/>
                  <a:gd name="T2" fmla="*/ 43197 w 43197"/>
                  <a:gd name="T3" fmla="*/ 21600 h 21600"/>
                  <a:gd name="T4" fmla="*/ 21597 w 43197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7" h="21600" fill="none" extrusionOk="0">
                    <a:moveTo>
                      <a:pt x="0" y="21219"/>
                    </a:moveTo>
                    <a:cubicBezTo>
                      <a:pt x="208" y="9440"/>
                      <a:pt x="9816" y="-1"/>
                      <a:pt x="21597" y="0"/>
                    </a:cubicBezTo>
                    <a:cubicBezTo>
                      <a:pt x="33526" y="0"/>
                      <a:pt x="43197" y="9670"/>
                      <a:pt x="43197" y="21600"/>
                    </a:cubicBezTo>
                  </a:path>
                  <a:path w="43197" h="21600" stroke="0" extrusionOk="0">
                    <a:moveTo>
                      <a:pt x="0" y="21219"/>
                    </a:moveTo>
                    <a:cubicBezTo>
                      <a:pt x="208" y="9440"/>
                      <a:pt x="9816" y="-1"/>
                      <a:pt x="21597" y="0"/>
                    </a:cubicBezTo>
                    <a:cubicBezTo>
                      <a:pt x="33526" y="0"/>
                      <a:pt x="43197" y="9670"/>
                      <a:pt x="43197" y="21600"/>
                    </a:cubicBezTo>
                    <a:lnTo>
                      <a:pt x="21597" y="21600"/>
                    </a:lnTo>
                    <a:close/>
                  </a:path>
                </a:pathLst>
              </a:custGeom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415" name="Group 10"/>
            <p:cNvGrpSpPr>
              <a:grpSpLocks noChangeAspect="1"/>
            </p:cNvGrpSpPr>
            <p:nvPr/>
          </p:nvGrpSpPr>
          <p:grpSpPr bwMode="auto">
            <a:xfrm>
              <a:off x="893" y="115"/>
              <a:ext cx="195" cy="319"/>
              <a:chOff x="1610" y="2024"/>
              <a:chExt cx="389" cy="635"/>
            </a:xfrm>
          </p:grpSpPr>
          <p:grpSp>
            <p:nvGrpSpPr>
              <p:cNvPr id="474" name="Group 11"/>
              <p:cNvGrpSpPr>
                <a:grpSpLocks noChangeAspect="1"/>
              </p:cNvGrpSpPr>
              <p:nvPr/>
            </p:nvGrpSpPr>
            <p:grpSpPr bwMode="auto">
              <a:xfrm>
                <a:off x="1725" y="2296"/>
                <a:ext cx="274" cy="363"/>
                <a:chOff x="1156" y="2205"/>
                <a:chExt cx="274" cy="363"/>
              </a:xfrm>
            </p:grpSpPr>
            <p:sp>
              <p:nvSpPr>
                <p:cNvPr id="477" name="AutoShape 12"/>
                <p:cNvSpPr>
                  <a:spLocks noChangeAspect="1" noChangeArrowheads="1"/>
                </p:cNvSpPr>
                <p:nvPr/>
              </p:nvSpPr>
              <p:spPr bwMode="auto">
                <a:xfrm>
                  <a:off x="1224" y="2205"/>
                  <a:ext cx="136" cy="27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3366FF"/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3600" tIns="0" rIns="3600" bIns="0" anchor="ctr"/>
                <a:lstStyle/>
                <a:p>
                  <a:endParaRPr lang="cs-CZ"/>
                </a:p>
              </p:txBody>
            </p:sp>
            <p:sp>
              <p:nvSpPr>
                <p:cNvPr id="478" name="AutoShape 13"/>
                <p:cNvSpPr>
                  <a:spLocks noChangeAspect="1" noChangeArrowheads="1"/>
                </p:cNvSpPr>
                <p:nvPr/>
              </p:nvSpPr>
              <p:spPr bwMode="auto">
                <a:xfrm rot="16200000">
                  <a:off x="1225" y="2318"/>
                  <a:ext cx="136" cy="27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3366FF"/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3600" tIns="0" rIns="3600" bIns="0" anchor="ctr"/>
                <a:lstStyle/>
                <a:p>
                  <a:endParaRPr lang="cs-CZ"/>
                </a:p>
              </p:txBody>
            </p:sp>
            <p:sp>
              <p:nvSpPr>
                <p:cNvPr id="479" name="Oval 14"/>
                <p:cNvSpPr>
                  <a:spLocks noChangeAspect="1" noChangeArrowheads="1"/>
                </p:cNvSpPr>
                <p:nvPr/>
              </p:nvSpPr>
              <p:spPr bwMode="auto">
                <a:xfrm>
                  <a:off x="1202" y="2523"/>
                  <a:ext cx="45" cy="45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3600" tIns="0" rIns="3600" bIns="0" anchor="ctr"/>
                <a:lstStyle/>
                <a:p>
                  <a:endParaRPr lang="cs-CZ"/>
                </a:p>
              </p:txBody>
            </p:sp>
            <p:sp>
              <p:nvSpPr>
                <p:cNvPr id="480" name="Oval 15"/>
                <p:cNvSpPr>
                  <a:spLocks noChangeAspect="1" noChangeArrowheads="1"/>
                </p:cNvSpPr>
                <p:nvPr/>
              </p:nvSpPr>
              <p:spPr bwMode="auto">
                <a:xfrm>
                  <a:off x="1338" y="2523"/>
                  <a:ext cx="45" cy="45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3600" tIns="0" rIns="3600" bIns="0" anchor="ctr"/>
                <a:lstStyle/>
                <a:p>
                  <a:endParaRPr lang="cs-CZ"/>
                </a:p>
              </p:txBody>
            </p:sp>
            <p:sp>
              <p:nvSpPr>
                <p:cNvPr id="481" name="Oval 16"/>
                <p:cNvSpPr>
                  <a:spLocks noChangeAspect="1" noChangeArrowheads="1"/>
                </p:cNvSpPr>
                <p:nvPr/>
              </p:nvSpPr>
              <p:spPr bwMode="auto">
                <a:xfrm>
                  <a:off x="1269" y="2523"/>
                  <a:ext cx="45" cy="45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3600" tIns="0" rIns="3600" bIns="0" anchor="ctr"/>
                <a:lstStyle/>
                <a:p>
                  <a:endParaRPr lang="cs-CZ"/>
                </a:p>
              </p:txBody>
            </p:sp>
          </p:grpSp>
          <p:sp>
            <p:nvSpPr>
              <p:cNvPr id="475" name="Line 17"/>
              <p:cNvSpPr>
                <a:spLocks noChangeAspect="1" noChangeShapeType="1"/>
              </p:cNvSpPr>
              <p:nvPr/>
            </p:nvSpPr>
            <p:spPr bwMode="auto">
              <a:xfrm>
                <a:off x="1861" y="2206"/>
                <a:ext cx="0" cy="90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 lIns="3600" tIns="0" rIns="3600" bIns="0"/>
              <a:lstStyle/>
              <a:p>
                <a:endParaRPr lang="cs-CZ"/>
              </a:p>
            </p:txBody>
          </p:sp>
          <p:sp>
            <p:nvSpPr>
              <p:cNvPr id="476" name="Rectangle 18"/>
              <p:cNvSpPr>
                <a:spLocks noChangeAspect="1" noChangeArrowheads="1"/>
              </p:cNvSpPr>
              <p:nvPr/>
            </p:nvSpPr>
            <p:spPr bwMode="auto">
              <a:xfrm>
                <a:off x="1610" y="2024"/>
                <a:ext cx="273" cy="18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3600" tIns="0" rIns="3600" bIns="0" anchor="ctr"/>
              <a:lstStyle/>
              <a:p>
                <a:pPr algn="ctr"/>
                <a:r>
                  <a:rPr kumimoji="1" lang="cs-CZ" sz="800">
                    <a:solidFill>
                      <a:schemeClr val="tx1"/>
                    </a:solidFill>
                    <a:latin typeface="Arial" charset="0"/>
                  </a:rPr>
                  <a:t>Met</a:t>
                </a:r>
              </a:p>
            </p:txBody>
          </p:sp>
        </p:grpSp>
        <p:grpSp>
          <p:nvGrpSpPr>
            <p:cNvPr id="416" name="Group 851"/>
            <p:cNvGrpSpPr>
              <a:grpSpLocks/>
            </p:cNvGrpSpPr>
            <p:nvPr/>
          </p:nvGrpSpPr>
          <p:grpSpPr bwMode="auto">
            <a:xfrm>
              <a:off x="946" y="1395"/>
              <a:ext cx="477" cy="183"/>
              <a:chOff x="797" y="355"/>
              <a:chExt cx="477" cy="183"/>
            </a:xfrm>
          </p:grpSpPr>
          <p:sp>
            <p:nvSpPr>
              <p:cNvPr id="470" name="AutoShape 852"/>
              <p:cNvSpPr>
                <a:spLocks noChangeAspect="1" noChangeArrowheads="1"/>
              </p:cNvSpPr>
              <p:nvPr/>
            </p:nvSpPr>
            <p:spPr bwMode="auto">
              <a:xfrm>
                <a:off x="797" y="360"/>
                <a:ext cx="477" cy="178"/>
              </a:xfrm>
              <a:prstGeom prst="roundRect">
                <a:avLst>
                  <a:gd name="adj" fmla="val 43171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3600" tIns="0" rIns="3600" bIns="0" anchor="ctr"/>
              <a:lstStyle/>
              <a:p>
                <a:endParaRPr lang="cs-CZ"/>
              </a:p>
            </p:txBody>
          </p:sp>
          <p:sp useBgFill="1">
            <p:nvSpPr>
              <p:cNvPr id="471" name="Arc 853"/>
              <p:cNvSpPr>
                <a:spLocks/>
              </p:cNvSpPr>
              <p:nvPr/>
            </p:nvSpPr>
            <p:spPr bwMode="auto">
              <a:xfrm rot="10800000" flipH="1">
                <a:off x="867" y="355"/>
                <a:ext cx="113" cy="56"/>
              </a:xfrm>
              <a:custGeom>
                <a:avLst/>
                <a:gdLst>
                  <a:gd name="G0" fmla="+- 21597 0 0"/>
                  <a:gd name="G1" fmla="+- 21600 0 0"/>
                  <a:gd name="G2" fmla="+- 21600 0 0"/>
                  <a:gd name="T0" fmla="*/ 0 w 43197"/>
                  <a:gd name="T1" fmla="*/ 21219 h 21600"/>
                  <a:gd name="T2" fmla="*/ 43197 w 43197"/>
                  <a:gd name="T3" fmla="*/ 21600 h 21600"/>
                  <a:gd name="T4" fmla="*/ 21597 w 43197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7" h="21600" fill="none" extrusionOk="0">
                    <a:moveTo>
                      <a:pt x="0" y="21219"/>
                    </a:moveTo>
                    <a:cubicBezTo>
                      <a:pt x="208" y="9440"/>
                      <a:pt x="9816" y="-1"/>
                      <a:pt x="21597" y="0"/>
                    </a:cubicBezTo>
                    <a:cubicBezTo>
                      <a:pt x="33526" y="0"/>
                      <a:pt x="43197" y="9670"/>
                      <a:pt x="43197" y="21600"/>
                    </a:cubicBezTo>
                  </a:path>
                  <a:path w="43197" h="21600" stroke="0" extrusionOk="0">
                    <a:moveTo>
                      <a:pt x="0" y="21219"/>
                    </a:moveTo>
                    <a:cubicBezTo>
                      <a:pt x="208" y="9440"/>
                      <a:pt x="9816" y="-1"/>
                      <a:pt x="21597" y="0"/>
                    </a:cubicBezTo>
                    <a:cubicBezTo>
                      <a:pt x="33526" y="0"/>
                      <a:pt x="43197" y="9670"/>
                      <a:pt x="43197" y="21600"/>
                    </a:cubicBezTo>
                    <a:lnTo>
                      <a:pt x="21597" y="21600"/>
                    </a:lnTo>
                    <a:close/>
                  </a:path>
                </a:pathLst>
              </a:custGeom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 useBgFill="1">
            <p:nvSpPr>
              <p:cNvPr id="472" name="Arc 854"/>
              <p:cNvSpPr>
                <a:spLocks/>
              </p:cNvSpPr>
              <p:nvPr/>
            </p:nvSpPr>
            <p:spPr bwMode="auto">
              <a:xfrm rot="10800000" flipH="1">
                <a:off x="980" y="355"/>
                <a:ext cx="113" cy="71"/>
              </a:xfrm>
              <a:custGeom>
                <a:avLst/>
                <a:gdLst>
                  <a:gd name="G0" fmla="+- 21597 0 0"/>
                  <a:gd name="G1" fmla="+- 21600 0 0"/>
                  <a:gd name="G2" fmla="+- 21600 0 0"/>
                  <a:gd name="T0" fmla="*/ 0 w 43197"/>
                  <a:gd name="T1" fmla="*/ 21219 h 21600"/>
                  <a:gd name="T2" fmla="*/ 43197 w 43197"/>
                  <a:gd name="T3" fmla="*/ 21600 h 21600"/>
                  <a:gd name="T4" fmla="*/ 21597 w 43197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7" h="21600" fill="none" extrusionOk="0">
                    <a:moveTo>
                      <a:pt x="0" y="21219"/>
                    </a:moveTo>
                    <a:cubicBezTo>
                      <a:pt x="208" y="9440"/>
                      <a:pt x="9816" y="-1"/>
                      <a:pt x="21597" y="0"/>
                    </a:cubicBezTo>
                    <a:cubicBezTo>
                      <a:pt x="33526" y="0"/>
                      <a:pt x="43197" y="9670"/>
                      <a:pt x="43197" y="21600"/>
                    </a:cubicBezTo>
                  </a:path>
                  <a:path w="43197" h="21600" stroke="0" extrusionOk="0">
                    <a:moveTo>
                      <a:pt x="0" y="21219"/>
                    </a:moveTo>
                    <a:cubicBezTo>
                      <a:pt x="208" y="9440"/>
                      <a:pt x="9816" y="-1"/>
                      <a:pt x="21597" y="0"/>
                    </a:cubicBezTo>
                    <a:cubicBezTo>
                      <a:pt x="33526" y="0"/>
                      <a:pt x="43197" y="9670"/>
                      <a:pt x="43197" y="21600"/>
                    </a:cubicBezTo>
                    <a:lnTo>
                      <a:pt x="21597" y="21600"/>
                    </a:lnTo>
                    <a:close/>
                  </a:path>
                </a:pathLst>
              </a:custGeom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 useBgFill="1">
            <p:nvSpPr>
              <p:cNvPr id="473" name="Arc 855"/>
              <p:cNvSpPr>
                <a:spLocks/>
              </p:cNvSpPr>
              <p:nvPr/>
            </p:nvSpPr>
            <p:spPr bwMode="auto">
              <a:xfrm rot="10800000" flipH="1">
                <a:off x="1093" y="355"/>
                <a:ext cx="113" cy="71"/>
              </a:xfrm>
              <a:custGeom>
                <a:avLst/>
                <a:gdLst>
                  <a:gd name="G0" fmla="+- 21597 0 0"/>
                  <a:gd name="G1" fmla="+- 21600 0 0"/>
                  <a:gd name="G2" fmla="+- 21600 0 0"/>
                  <a:gd name="T0" fmla="*/ 0 w 43197"/>
                  <a:gd name="T1" fmla="*/ 21219 h 21600"/>
                  <a:gd name="T2" fmla="*/ 43197 w 43197"/>
                  <a:gd name="T3" fmla="*/ 21600 h 21600"/>
                  <a:gd name="T4" fmla="*/ 21597 w 43197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7" h="21600" fill="none" extrusionOk="0">
                    <a:moveTo>
                      <a:pt x="0" y="21219"/>
                    </a:moveTo>
                    <a:cubicBezTo>
                      <a:pt x="208" y="9440"/>
                      <a:pt x="9816" y="-1"/>
                      <a:pt x="21597" y="0"/>
                    </a:cubicBezTo>
                    <a:cubicBezTo>
                      <a:pt x="33526" y="0"/>
                      <a:pt x="43197" y="9670"/>
                      <a:pt x="43197" y="21600"/>
                    </a:cubicBezTo>
                  </a:path>
                  <a:path w="43197" h="21600" stroke="0" extrusionOk="0">
                    <a:moveTo>
                      <a:pt x="0" y="21219"/>
                    </a:moveTo>
                    <a:cubicBezTo>
                      <a:pt x="208" y="9440"/>
                      <a:pt x="9816" y="-1"/>
                      <a:pt x="21597" y="0"/>
                    </a:cubicBezTo>
                    <a:cubicBezTo>
                      <a:pt x="33526" y="0"/>
                      <a:pt x="43197" y="9670"/>
                      <a:pt x="43197" y="21600"/>
                    </a:cubicBezTo>
                    <a:lnTo>
                      <a:pt x="21597" y="21600"/>
                    </a:lnTo>
                    <a:close/>
                  </a:path>
                </a:pathLst>
              </a:custGeom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417" name="Group 36"/>
            <p:cNvGrpSpPr>
              <a:grpSpLocks noChangeAspect="1"/>
            </p:cNvGrpSpPr>
            <p:nvPr/>
          </p:nvGrpSpPr>
          <p:grpSpPr bwMode="auto">
            <a:xfrm>
              <a:off x="1070" y="1164"/>
              <a:ext cx="195" cy="319"/>
              <a:chOff x="1610" y="2024"/>
              <a:chExt cx="389" cy="635"/>
            </a:xfrm>
          </p:grpSpPr>
          <p:grpSp>
            <p:nvGrpSpPr>
              <p:cNvPr id="462" name="Group 37"/>
              <p:cNvGrpSpPr>
                <a:grpSpLocks noChangeAspect="1"/>
              </p:cNvGrpSpPr>
              <p:nvPr/>
            </p:nvGrpSpPr>
            <p:grpSpPr bwMode="auto">
              <a:xfrm>
                <a:off x="1725" y="2296"/>
                <a:ext cx="274" cy="363"/>
                <a:chOff x="1156" y="2205"/>
                <a:chExt cx="274" cy="363"/>
              </a:xfrm>
            </p:grpSpPr>
            <p:sp>
              <p:nvSpPr>
                <p:cNvPr id="465" name="AutoShape 38"/>
                <p:cNvSpPr>
                  <a:spLocks noChangeAspect="1" noChangeArrowheads="1"/>
                </p:cNvSpPr>
                <p:nvPr/>
              </p:nvSpPr>
              <p:spPr bwMode="auto">
                <a:xfrm>
                  <a:off x="1224" y="2205"/>
                  <a:ext cx="136" cy="27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3366FF"/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3600" tIns="0" rIns="3600" bIns="0" anchor="ctr"/>
                <a:lstStyle/>
                <a:p>
                  <a:endParaRPr lang="cs-CZ"/>
                </a:p>
              </p:txBody>
            </p:sp>
            <p:sp>
              <p:nvSpPr>
                <p:cNvPr id="466" name="AutoShape 39"/>
                <p:cNvSpPr>
                  <a:spLocks noChangeAspect="1" noChangeArrowheads="1"/>
                </p:cNvSpPr>
                <p:nvPr/>
              </p:nvSpPr>
              <p:spPr bwMode="auto">
                <a:xfrm rot="16200000">
                  <a:off x="1225" y="2318"/>
                  <a:ext cx="136" cy="27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3366FF"/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3600" tIns="0" rIns="3600" bIns="0" anchor="ctr"/>
                <a:lstStyle/>
                <a:p>
                  <a:endParaRPr lang="cs-CZ"/>
                </a:p>
              </p:txBody>
            </p:sp>
            <p:sp>
              <p:nvSpPr>
                <p:cNvPr id="467" name="Oval 40"/>
                <p:cNvSpPr>
                  <a:spLocks noChangeAspect="1" noChangeArrowheads="1"/>
                </p:cNvSpPr>
                <p:nvPr/>
              </p:nvSpPr>
              <p:spPr bwMode="auto">
                <a:xfrm>
                  <a:off x="1202" y="2523"/>
                  <a:ext cx="45" cy="45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3600" tIns="0" rIns="3600" bIns="0" anchor="ctr"/>
                <a:lstStyle/>
                <a:p>
                  <a:endParaRPr lang="cs-CZ"/>
                </a:p>
              </p:txBody>
            </p:sp>
            <p:sp>
              <p:nvSpPr>
                <p:cNvPr id="468" name="Oval 41"/>
                <p:cNvSpPr>
                  <a:spLocks noChangeAspect="1" noChangeArrowheads="1"/>
                </p:cNvSpPr>
                <p:nvPr/>
              </p:nvSpPr>
              <p:spPr bwMode="auto">
                <a:xfrm>
                  <a:off x="1338" y="2523"/>
                  <a:ext cx="45" cy="45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3600" tIns="0" rIns="3600" bIns="0" anchor="ctr"/>
                <a:lstStyle/>
                <a:p>
                  <a:endParaRPr lang="cs-CZ"/>
                </a:p>
              </p:txBody>
            </p:sp>
            <p:sp>
              <p:nvSpPr>
                <p:cNvPr id="469" name="Oval 42"/>
                <p:cNvSpPr>
                  <a:spLocks noChangeAspect="1" noChangeArrowheads="1"/>
                </p:cNvSpPr>
                <p:nvPr/>
              </p:nvSpPr>
              <p:spPr bwMode="auto">
                <a:xfrm>
                  <a:off x="1269" y="2523"/>
                  <a:ext cx="45" cy="45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3600" tIns="0" rIns="3600" bIns="0" anchor="ctr"/>
                <a:lstStyle/>
                <a:p>
                  <a:endParaRPr lang="cs-CZ"/>
                </a:p>
              </p:txBody>
            </p:sp>
          </p:grpSp>
          <p:sp>
            <p:nvSpPr>
              <p:cNvPr id="463" name="Line 43"/>
              <p:cNvSpPr>
                <a:spLocks noChangeAspect="1" noChangeShapeType="1"/>
              </p:cNvSpPr>
              <p:nvPr/>
            </p:nvSpPr>
            <p:spPr bwMode="auto">
              <a:xfrm>
                <a:off x="1861" y="2206"/>
                <a:ext cx="0" cy="90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 lIns="3600" tIns="0" rIns="3600" bIns="0"/>
              <a:lstStyle/>
              <a:p>
                <a:endParaRPr lang="cs-CZ"/>
              </a:p>
            </p:txBody>
          </p:sp>
          <p:sp>
            <p:nvSpPr>
              <p:cNvPr id="464" name="Rectangle 44"/>
              <p:cNvSpPr>
                <a:spLocks noChangeAspect="1" noChangeArrowheads="1"/>
              </p:cNvSpPr>
              <p:nvPr/>
            </p:nvSpPr>
            <p:spPr bwMode="auto">
              <a:xfrm>
                <a:off x="1610" y="2024"/>
                <a:ext cx="273" cy="18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3600" tIns="0" rIns="3600" bIns="0" anchor="ctr"/>
              <a:lstStyle/>
              <a:p>
                <a:pPr algn="ctr"/>
                <a:r>
                  <a:rPr kumimoji="1" lang="cs-CZ" sz="800">
                    <a:solidFill>
                      <a:schemeClr val="tx1"/>
                    </a:solidFill>
                    <a:latin typeface="Arial" charset="0"/>
                  </a:rPr>
                  <a:t>Met</a:t>
                </a:r>
              </a:p>
            </p:txBody>
          </p:sp>
        </p:grpSp>
        <p:sp>
          <p:nvSpPr>
            <p:cNvPr id="418" name="Line 20"/>
            <p:cNvSpPr>
              <a:spLocks noChangeAspect="1" noChangeShapeType="1"/>
            </p:cNvSpPr>
            <p:nvPr/>
          </p:nvSpPr>
          <p:spPr bwMode="auto">
            <a:xfrm flipV="1">
              <a:off x="886" y="1497"/>
              <a:ext cx="1449" cy="1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/>
            <a:lstStyle/>
            <a:p>
              <a:endParaRPr lang="cs-CZ"/>
            </a:p>
          </p:txBody>
        </p:sp>
        <p:grpSp>
          <p:nvGrpSpPr>
            <p:cNvPr id="419" name="Group 856"/>
            <p:cNvGrpSpPr>
              <a:grpSpLocks/>
            </p:cNvGrpSpPr>
            <p:nvPr/>
          </p:nvGrpSpPr>
          <p:grpSpPr bwMode="auto">
            <a:xfrm>
              <a:off x="1428" y="2302"/>
              <a:ext cx="477" cy="183"/>
              <a:chOff x="797" y="355"/>
              <a:chExt cx="477" cy="183"/>
            </a:xfrm>
          </p:grpSpPr>
          <p:sp>
            <p:nvSpPr>
              <p:cNvPr id="458" name="AutoShape 857"/>
              <p:cNvSpPr>
                <a:spLocks noChangeAspect="1" noChangeArrowheads="1"/>
              </p:cNvSpPr>
              <p:nvPr/>
            </p:nvSpPr>
            <p:spPr bwMode="auto">
              <a:xfrm>
                <a:off x="797" y="360"/>
                <a:ext cx="477" cy="178"/>
              </a:xfrm>
              <a:prstGeom prst="roundRect">
                <a:avLst>
                  <a:gd name="adj" fmla="val 43171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3600" tIns="0" rIns="3600" bIns="0" anchor="ctr"/>
              <a:lstStyle/>
              <a:p>
                <a:endParaRPr lang="cs-CZ"/>
              </a:p>
            </p:txBody>
          </p:sp>
          <p:sp useBgFill="1">
            <p:nvSpPr>
              <p:cNvPr id="459" name="Arc 858"/>
              <p:cNvSpPr>
                <a:spLocks/>
              </p:cNvSpPr>
              <p:nvPr/>
            </p:nvSpPr>
            <p:spPr bwMode="auto">
              <a:xfrm rot="10800000" flipH="1">
                <a:off x="867" y="355"/>
                <a:ext cx="113" cy="56"/>
              </a:xfrm>
              <a:custGeom>
                <a:avLst/>
                <a:gdLst>
                  <a:gd name="G0" fmla="+- 21597 0 0"/>
                  <a:gd name="G1" fmla="+- 21600 0 0"/>
                  <a:gd name="G2" fmla="+- 21600 0 0"/>
                  <a:gd name="T0" fmla="*/ 0 w 43197"/>
                  <a:gd name="T1" fmla="*/ 21219 h 21600"/>
                  <a:gd name="T2" fmla="*/ 43197 w 43197"/>
                  <a:gd name="T3" fmla="*/ 21600 h 21600"/>
                  <a:gd name="T4" fmla="*/ 21597 w 43197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7" h="21600" fill="none" extrusionOk="0">
                    <a:moveTo>
                      <a:pt x="0" y="21219"/>
                    </a:moveTo>
                    <a:cubicBezTo>
                      <a:pt x="208" y="9440"/>
                      <a:pt x="9816" y="-1"/>
                      <a:pt x="21597" y="0"/>
                    </a:cubicBezTo>
                    <a:cubicBezTo>
                      <a:pt x="33526" y="0"/>
                      <a:pt x="43197" y="9670"/>
                      <a:pt x="43197" y="21600"/>
                    </a:cubicBezTo>
                  </a:path>
                  <a:path w="43197" h="21600" stroke="0" extrusionOk="0">
                    <a:moveTo>
                      <a:pt x="0" y="21219"/>
                    </a:moveTo>
                    <a:cubicBezTo>
                      <a:pt x="208" y="9440"/>
                      <a:pt x="9816" y="-1"/>
                      <a:pt x="21597" y="0"/>
                    </a:cubicBezTo>
                    <a:cubicBezTo>
                      <a:pt x="33526" y="0"/>
                      <a:pt x="43197" y="9670"/>
                      <a:pt x="43197" y="21600"/>
                    </a:cubicBezTo>
                    <a:lnTo>
                      <a:pt x="21597" y="21600"/>
                    </a:lnTo>
                    <a:close/>
                  </a:path>
                </a:pathLst>
              </a:custGeom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 useBgFill="1">
            <p:nvSpPr>
              <p:cNvPr id="460" name="Arc 859"/>
              <p:cNvSpPr>
                <a:spLocks/>
              </p:cNvSpPr>
              <p:nvPr/>
            </p:nvSpPr>
            <p:spPr bwMode="auto">
              <a:xfrm rot="10800000" flipH="1">
                <a:off x="980" y="355"/>
                <a:ext cx="113" cy="71"/>
              </a:xfrm>
              <a:custGeom>
                <a:avLst/>
                <a:gdLst>
                  <a:gd name="G0" fmla="+- 21597 0 0"/>
                  <a:gd name="G1" fmla="+- 21600 0 0"/>
                  <a:gd name="G2" fmla="+- 21600 0 0"/>
                  <a:gd name="T0" fmla="*/ 0 w 43197"/>
                  <a:gd name="T1" fmla="*/ 21219 h 21600"/>
                  <a:gd name="T2" fmla="*/ 43197 w 43197"/>
                  <a:gd name="T3" fmla="*/ 21600 h 21600"/>
                  <a:gd name="T4" fmla="*/ 21597 w 43197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7" h="21600" fill="none" extrusionOk="0">
                    <a:moveTo>
                      <a:pt x="0" y="21219"/>
                    </a:moveTo>
                    <a:cubicBezTo>
                      <a:pt x="208" y="9440"/>
                      <a:pt x="9816" y="-1"/>
                      <a:pt x="21597" y="0"/>
                    </a:cubicBezTo>
                    <a:cubicBezTo>
                      <a:pt x="33526" y="0"/>
                      <a:pt x="43197" y="9670"/>
                      <a:pt x="43197" y="21600"/>
                    </a:cubicBezTo>
                  </a:path>
                  <a:path w="43197" h="21600" stroke="0" extrusionOk="0">
                    <a:moveTo>
                      <a:pt x="0" y="21219"/>
                    </a:moveTo>
                    <a:cubicBezTo>
                      <a:pt x="208" y="9440"/>
                      <a:pt x="9816" y="-1"/>
                      <a:pt x="21597" y="0"/>
                    </a:cubicBezTo>
                    <a:cubicBezTo>
                      <a:pt x="33526" y="0"/>
                      <a:pt x="43197" y="9670"/>
                      <a:pt x="43197" y="21600"/>
                    </a:cubicBezTo>
                    <a:lnTo>
                      <a:pt x="21597" y="21600"/>
                    </a:lnTo>
                    <a:close/>
                  </a:path>
                </a:pathLst>
              </a:custGeom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 useBgFill="1">
            <p:nvSpPr>
              <p:cNvPr id="461" name="Arc 860"/>
              <p:cNvSpPr>
                <a:spLocks/>
              </p:cNvSpPr>
              <p:nvPr/>
            </p:nvSpPr>
            <p:spPr bwMode="auto">
              <a:xfrm rot="10800000" flipH="1">
                <a:off x="1093" y="355"/>
                <a:ext cx="113" cy="71"/>
              </a:xfrm>
              <a:custGeom>
                <a:avLst/>
                <a:gdLst>
                  <a:gd name="G0" fmla="+- 21597 0 0"/>
                  <a:gd name="G1" fmla="+- 21600 0 0"/>
                  <a:gd name="G2" fmla="+- 21600 0 0"/>
                  <a:gd name="T0" fmla="*/ 0 w 43197"/>
                  <a:gd name="T1" fmla="*/ 21219 h 21600"/>
                  <a:gd name="T2" fmla="*/ 43197 w 43197"/>
                  <a:gd name="T3" fmla="*/ 21600 h 21600"/>
                  <a:gd name="T4" fmla="*/ 21597 w 43197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7" h="21600" fill="none" extrusionOk="0">
                    <a:moveTo>
                      <a:pt x="0" y="21219"/>
                    </a:moveTo>
                    <a:cubicBezTo>
                      <a:pt x="208" y="9440"/>
                      <a:pt x="9816" y="-1"/>
                      <a:pt x="21597" y="0"/>
                    </a:cubicBezTo>
                    <a:cubicBezTo>
                      <a:pt x="33526" y="0"/>
                      <a:pt x="43197" y="9670"/>
                      <a:pt x="43197" y="21600"/>
                    </a:cubicBezTo>
                  </a:path>
                  <a:path w="43197" h="21600" stroke="0" extrusionOk="0">
                    <a:moveTo>
                      <a:pt x="0" y="21219"/>
                    </a:moveTo>
                    <a:cubicBezTo>
                      <a:pt x="208" y="9440"/>
                      <a:pt x="9816" y="-1"/>
                      <a:pt x="21597" y="0"/>
                    </a:cubicBezTo>
                    <a:cubicBezTo>
                      <a:pt x="33526" y="0"/>
                      <a:pt x="43197" y="9670"/>
                      <a:pt x="43197" y="21600"/>
                    </a:cubicBezTo>
                    <a:lnTo>
                      <a:pt x="21597" y="21600"/>
                    </a:lnTo>
                    <a:close/>
                  </a:path>
                </a:pathLst>
              </a:custGeom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420" name="Group 277"/>
            <p:cNvGrpSpPr>
              <a:grpSpLocks noChangeAspect="1"/>
            </p:cNvGrpSpPr>
            <p:nvPr/>
          </p:nvGrpSpPr>
          <p:grpSpPr bwMode="auto">
            <a:xfrm>
              <a:off x="1547" y="2062"/>
              <a:ext cx="195" cy="319"/>
              <a:chOff x="1610" y="2024"/>
              <a:chExt cx="389" cy="635"/>
            </a:xfrm>
          </p:grpSpPr>
          <p:grpSp>
            <p:nvGrpSpPr>
              <p:cNvPr id="450" name="Group 278"/>
              <p:cNvGrpSpPr>
                <a:grpSpLocks noChangeAspect="1"/>
              </p:cNvGrpSpPr>
              <p:nvPr/>
            </p:nvGrpSpPr>
            <p:grpSpPr bwMode="auto">
              <a:xfrm>
                <a:off x="1725" y="2296"/>
                <a:ext cx="274" cy="363"/>
                <a:chOff x="1156" y="2205"/>
                <a:chExt cx="274" cy="363"/>
              </a:xfrm>
            </p:grpSpPr>
            <p:sp>
              <p:nvSpPr>
                <p:cNvPr id="453" name="AutoShape 279"/>
                <p:cNvSpPr>
                  <a:spLocks noChangeAspect="1" noChangeArrowheads="1"/>
                </p:cNvSpPr>
                <p:nvPr/>
              </p:nvSpPr>
              <p:spPr bwMode="auto">
                <a:xfrm>
                  <a:off x="1224" y="2205"/>
                  <a:ext cx="136" cy="27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3366FF"/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3600" tIns="0" rIns="3600" bIns="0" anchor="ctr"/>
                <a:lstStyle/>
                <a:p>
                  <a:endParaRPr lang="cs-CZ"/>
                </a:p>
              </p:txBody>
            </p:sp>
            <p:sp>
              <p:nvSpPr>
                <p:cNvPr id="454" name="AutoShape 280"/>
                <p:cNvSpPr>
                  <a:spLocks noChangeAspect="1" noChangeArrowheads="1"/>
                </p:cNvSpPr>
                <p:nvPr/>
              </p:nvSpPr>
              <p:spPr bwMode="auto">
                <a:xfrm rot="16200000">
                  <a:off x="1225" y="2318"/>
                  <a:ext cx="136" cy="27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3366FF"/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3600" tIns="0" rIns="3600" bIns="0" anchor="ctr"/>
                <a:lstStyle/>
                <a:p>
                  <a:endParaRPr lang="cs-CZ"/>
                </a:p>
              </p:txBody>
            </p:sp>
            <p:sp>
              <p:nvSpPr>
                <p:cNvPr id="455" name="Oval 281"/>
                <p:cNvSpPr>
                  <a:spLocks noChangeAspect="1" noChangeArrowheads="1"/>
                </p:cNvSpPr>
                <p:nvPr/>
              </p:nvSpPr>
              <p:spPr bwMode="auto">
                <a:xfrm>
                  <a:off x="1202" y="2523"/>
                  <a:ext cx="45" cy="45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3600" tIns="0" rIns="3600" bIns="0" anchor="ctr"/>
                <a:lstStyle/>
                <a:p>
                  <a:endParaRPr lang="cs-CZ"/>
                </a:p>
              </p:txBody>
            </p:sp>
            <p:sp>
              <p:nvSpPr>
                <p:cNvPr id="456" name="Oval 282"/>
                <p:cNvSpPr>
                  <a:spLocks noChangeAspect="1" noChangeArrowheads="1"/>
                </p:cNvSpPr>
                <p:nvPr/>
              </p:nvSpPr>
              <p:spPr bwMode="auto">
                <a:xfrm>
                  <a:off x="1338" y="2523"/>
                  <a:ext cx="45" cy="45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3600" tIns="0" rIns="3600" bIns="0" anchor="ctr"/>
                <a:lstStyle/>
                <a:p>
                  <a:endParaRPr lang="cs-CZ"/>
                </a:p>
              </p:txBody>
            </p:sp>
            <p:sp>
              <p:nvSpPr>
                <p:cNvPr id="457" name="Oval 283"/>
                <p:cNvSpPr>
                  <a:spLocks noChangeAspect="1" noChangeArrowheads="1"/>
                </p:cNvSpPr>
                <p:nvPr/>
              </p:nvSpPr>
              <p:spPr bwMode="auto">
                <a:xfrm>
                  <a:off x="1269" y="2523"/>
                  <a:ext cx="45" cy="45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3600" tIns="0" rIns="3600" bIns="0" anchor="ctr"/>
                <a:lstStyle/>
                <a:p>
                  <a:endParaRPr lang="cs-CZ"/>
                </a:p>
              </p:txBody>
            </p:sp>
          </p:grpSp>
          <p:sp>
            <p:nvSpPr>
              <p:cNvPr id="451" name="Line 284"/>
              <p:cNvSpPr>
                <a:spLocks noChangeAspect="1" noChangeShapeType="1"/>
              </p:cNvSpPr>
              <p:nvPr/>
            </p:nvSpPr>
            <p:spPr bwMode="auto">
              <a:xfrm>
                <a:off x="1861" y="2206"/>
                <a:ext cx="0" cy="90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 lIns="3600" tIns="0" rIns="3600" bIns="0"/>
              <a:lstStyle/>
              <a:p>
                <a:endParaRPr lang="cs-CZ"/>
              </a:p>
            </p:txBody>
          </p:sp>
          <p:sp>
            <p:nvSpPr>
              <p:cNvPr id="452" name="Rectangle 285"/>
              <p:cNvSpPr>
                <a:spLocks noChangeAspect="1" noChangeArrowheads="1"/>
              </p:cNvSpPr>
              <p:nvPr/>
            </p:nvSpPr>
            <p:spPr bwMode="auto">
              <a:xfrm>
                <a:off x="1610" y="2024"/>
                <a:ext cx="273" cy="18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3600" tIns="0" rIns="3600" bIns="0" anchor="ctr"/>
              <a:lstStyle/>
              <a:p>
                <a:pPr algn="ctr"/>
                <a:r>
                  <a:rPr kumimoji="1" lang="cs-CZ" sz="800">
                    <a:solidFill>
                      <a:schemeClr val="tx1"/>
                    </a:solidFill>
                    <a:latin typeface="Arial" charset="0"/>
                  </a:rPr>
                  <a:t>Met</a:t>
                </a:r>
              </a:p>
            </p:txBody>
          </p:sp>
        </p:grpSp>
        <p:sp>
          <p:nvSpPr>
            <p:cNvPr id="421" name="Line 287"/>
            <p:cNvSpPr>
              <a:spLocks noChangeAspect="1" noChangeShapeType="1"/>
            </p:cNvSpPr>
            <p:nvPr/>
          </p:nvSpPr>
          <p:spPr bwMode="auto">
            <a:xfrm flipV="1">
              <a:off x="858" y="2386"/>
              <a:ext cx="1449" cy="1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/>
            <a:lstStyle/>
            <a:p>
              <a:endParaRPr lang="cs-CZ"/>
            </a:p>
          </p:txBody>
        </p:sp>
        <p:grpSp>
          <p:nvGrpSpPr>
            <p:cNvPr id="422" name="Group 865"/>
            <p:cNvGrpSpPr>
              <a:grpSpLocks/>
            </p:cNvGrpSpPr>
            <p:nvPr/>
          </p:nvGrpSpPr>
          <p:grpSpPr bwMode="auto">
            <a:xfrm>
              <a:off x="1921" y="1792"/>
              <a:ext cx="476" cy="283"/>
              <a:chOff x="1927" y="1792"/>
              <a:chExt cx="476" cy="283"/>
            </a:xfrm>
          </p:grpSpPr>
          <p:sp>
            <p:nvSpPr>
              <p:cNvPr id="446" name="Freeform 301"/>
              <p:cNvSpPr>
                <a:spLocks noChangeAspect="1"/>
              </p:cNvSpPr>
              <p:nvPr/>
            </p:nvSpPr>
            <p:spPr bwMode="auto">
              <a:xfrm>
                <a:off x="1927" y="1792"/>
                <a:ext cx="476" cy="269"/>
              </a:xfrm>
              <a:custGeom>
                <a:avLst/>
                <a:gdLst/>
                <a:ahLst/>
                <a:cxnLst>
                  <a:cxn ang="0">
                    <a:pos x="438" y="30"/>
                  </a:cxn>
                  <a:cxn ang="0">
                    <a:pos x="256" y="30"/>
                  </a:cxn>
                  <a:cxn ang="0">
                    <a:pos x="166" y="120"/>
                  </a:cxn>
                  <a:cxn ang="0">
                    <a:pos x="30" y="347"/>
                  </a:cxn>
                  <a:cxn ang="0">
                    <a:pos x="75" y="574"/>
                  </a:cxn>
                  <a:cxn ang="0">
                    <a:pos x="483" y="619"/>
                  </a:cxn>
                  <a:cxn ang="0">
                    <a:pos x="846" y="529"/>
                  </a:cxn>
                  <a:cxn ang="0">
                    <a:pos x="755" y="211"/>
                  </a:cxn>
                  <a:cxn ang="0">
                    <a:pos x="619" y="30"/>
                  </a:cxn>
                  <a:cxn ang="0">
                    <a:pos x="347" y="30"/>
                  </a:cxn>
                </a:cxnLst>
                <a:rect l="0" t="0" r="r" b="b"/>
                <a:pathLst>
                  <a:path w="891" h="626">
                    <a:moveTo>
                      <a:pt x="438" y="30"/>
                    </a:moveTo>
                    <a:cubicBezTo>
                      <a:pt x="369" y="22"/>
                      <a:pt x="301" y="15"/>
                      <a:pt x="256" y="30"/>
                    </a:cubicBezTo>
                    <a:cubicBezTo>
                      <a:pt x="211" y="45"/>
                      <a:pt x="204" y="67"/>
                      <a:pt x="166" y="120"/>
                    </a:cubicBezTo>
                    <a:cubicBezTo>
                      <a:pt x="128" y="173"/>
                      <a:pt x="45" y="271"/>
                      <a:pt x="30" y="347"/>
                    </a:cubicBezTo>
                    <a:cubicBezTo>
                      <a:pt x="15" y="423"/>
                      <a:pt x="0" y="529"/>
                      <a:pt x="75" y="574"/>
                    </a:cubicBezTo>
                    <a:cubicBezTo>
                      <a:pt x="150" y="619"/>
                      <a:pt x="355" y="626"/>
                      <a:pt x="483" y="619"/>
                    </a:cubicBezTo>
                    <a:cubicBezTo>
                      <a:pt x="611" y="612"/>
                      <a:pt x="801" y="597"/>
                      <a:pt x="846" y="529"/>
                    </a:cubicBezTo>
                    <a:cubicBezTo>
                      <a:pt x="891" y="461"/>
                      <a:pt x="793" y="294"/>
                      <a:pt x="755" y="211"/>
                    </a:cubicBezTo>
                    <a:cubicBezTo>
                      <a:pt x="717" y="128"/>
                      <a:pt x="687" y="60"/>
                      <a:pt x="619" y="30"/>
                    </a:cubicBezTo>
                    <a:cubicBezTo>
                      <a:pt x="551" y="0"/>
                      <a:pt x="449" y="15"/>
                      <a:pt x="347" y="30"/>
                    </a:cubicBezTo>
                  </a:path>
                </a:pathLst>
              </a:custGeom>
              <a:solidFill>
                <a:srgbClr val="009900"/>
              </a:solidFill>
              <a:ln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 lIns="3600" tIns="0" rIns="3600" bIns="0"/>
              <a:lstStyle/>
              <a:p>
                <a:endParaRPr lang="cs-CZ"/>
              </a:p>
            </p:txBody>
          </p:sp>
          <p:sp useBgFill="1">
            <p:nvSpPr>
              <p:cNvPr id="447" name="Arc 861"/>
              <p:cNvSpPr>
                <a:spLocks/>
              </p:cNvSpPr>
              <p:nvPr/>
            </p:nvSpPr>
            <p:spPr bwMode="auto">
              <a:xfrm flipH="1">
                <a:off x="2001" y="1933"/>
                <a:ext cx="113" cy="142"/>
              </a:xfrm>
              <a:custGeom>
                <a:avLst/>
                <a:gdLst>
                  <a:gd name="G0" fmla="+- 21597 0 0"/>
                  <a:gd name="G1" fmla="+- 21600 0 0"/>
                  <a:gd name="G2" fmla="+- 21600 0 0"/>
                  <a:gd name="T0" fmla="*/ 0 w 43197"/>
                  <a:gd name="T1" fmla="*/ 21219 h 21600"/>
                  <a:gd name="T2" fmla="*/ 43197 w 43197"/>
                  <a:gd name="T3" fmla="*/ 21600 h 21600"/>
                  <a:gd name="T4" fmla="*/ 21597 w 43197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7" h="21600" fill="none" extrusionOk="0">
                    <a:moveTo>
                      <a:pt x="0" y="21219"/>
                    </a:moveTo>
                    <a:cubicBezTo>
                      <a:pt x="208" y="9440"/>
                      <a:pt x="9816" y="-1"/>
                      <a:pt x="21597" y="0"/>
                    </a:cubicBezTo>
                    <a:cubicBezTo>
                      <a:pt x="33526" y="0"/>
                      <a:pt x="43197" y="9670"/>
                      <a:pt x="43197" y="21600"/>
                    </a:cubicBezTo>
                  </a:path>
                  <a:path w="43197" h="21600" stroke="0" extrusionOk="0">
                    <a:moveTo>
                      <a:pt x="0" y="21219"/>
                    </a:moveTo>
                    <a:cubicBezTo>
                      <a:pt x="208" y="9440"/>
                      <a:pt x="9816" y="-1"/>
                      <a:pt x="21597" y="0"/>
                    </a:cubicBezTo>
                    <a:cubicBezTo>
                      <a:pt x="33526" y="0"/>
                      <a:pt x="43197" y="9670"/>
                      <a:pt x="43197" y="21600"/>
                    </a:cubicBezTo>
                    <a:lnTo>
                      <a:pt x="21597" y="21600"/>
                    </a:lnTo>
                    <a:close/>
                  </a:path>
                </a:pathLst>
              </a:custGeom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cs-CZ"/>
                  <a:t>E</a:t>
                </a:r>
              </a:p>
            </p:txBody>
          </p:sp>
          <p:sp useBgFill="1">
            <p:nvSpPr>
              <p:cNvPr id="448" name="Arc 862"/>
              <p:cNvSpPr>
                <a:spLocks/>
              </p:cNvSpPr>
              <p:nvPr/>
            </p:nvSpPr>
            <p:spPr bwMode="auto">
              <a:xfrm flipH="1">
                <a:off x="2114" y="1933"/>
                <a:ext cx="113" cy="142"/>
              </a:xfrm>
              <a:custGeom>
                <a:avLst/>
                <a:gdLst>
                  <a:gd name="G0" fmla="+- 21597 0 0"/>
                  <a:gd name="G1" fmla="+- 21600 0 0"/>
                  <a:gd name="G2" fmla="+- 21600 0 0"/>
                  <a:gd name="T0" fmla="*/ 0 w 43197"/>
                  <a:gd name="T1" fmla="*/ 21219 h 21600"/>
                  <a:gd name="T2" fmla="*/ 43197 w 43197"/>
                  <a:gd name="T3" fmla="*/ 21600 h 21600"/>
                  <a:gd name="T4" fmla="*/ 21597 w 43197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7" h="21600" fill="none" extrusionOk="0">
                    <a:moveTo>
                      <a:pt x="0" y="21219"/>
                    </a:moveTo>
                    <a:cubicBezTo>
                      <a:pt x="208" y="9440"/>
                      <a:pt x="9816" y="-1"/>
                      <a:pt x="21597" y="0"/>
                    </a:cubicBezTo>
                    <a:cubicBezTo>
                      <a:pt x="33526" y="0"/>
                      <a:pt x="43197" y="9670"/>
                      <a:pt x="43197" y="21600"/>
                    </a:cubicBezTo>
                  </a:path>
                  <a:path w="43197" h="21600" stroke="0" extrusionOk="0">
                    <a:moveTo>
                      <a:pt x="0" y="21219"/>
                    </a:moveTo>
                    <a:cubicBezTo>
                      <a:pt x="208" y="9440"/>
                      <a:pt x="9816" y="-1"/>
                      <a:pt x="21597" y="0"/>
                    </a:cubicBezTo>
                    <a:cubicBezTo>
                      <a:pt x="33526" y="0"/>
                      <a:pt x="43197" y="9670"/>
                      <a:pt x="43197" y="21600"/>
                    </a:cubicBezTo>
                    <a:lnTo>
                      <a:pt x="21597" y="21600"/>
                    </a:lnTo>
                    <a:close/>
                  </a:path>
                </a:pathLst>
              </a:custGeom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cs-CZ"/>
                  <a:t>P</a:t>
                </a:r>
              </a:p>
            </p:txBody>
          </p:sp>
          <p:sp useBgFill="1">
            <p:nvSpPr>
              <p:cNvPr id="449" name="Arc 863"/>
              <p:cNvSpPr>
                <a:spLocks/>
              </p:cNvSpPr>
              <p:nvPr/>
            </p:nvSpPr>
            <p:spPr bwMode="auto">
              <a:xfrm flipH="1">
                <a:off x="2227" y="1933"/>
                <a:ext cx="113" cy="142"/>
              </a:xfrm>
              <a:custGeom>
                <a:avLst/>
                <a:gdLst>
                  <a:gd name="G0" fmla="+- 21597 0 0"/>
                  <a:gd name="G1" fmla="+- 21600 0 0"/>
                  <a:gd name="G2" fmla="+- 21600 0 0"/>
                  <a:gd name="T0" fmla="*/ 0 w 43197"/>
                  <a:gd name="T1" fmla="*/ 21219 h 21600"/>
                  <a:gd name="T2" fmla="*/ 43197 w 43197"/>
                  <a:gd name="T3" fmla="*/ 21600 h 21600"/>
                  <a:gd name="T4" fmla="*/ 21597 w 43197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7" h="21600" fill="none" extrusionOk="0">
                    <a:moveTo>
                      <a:pt x="0" y="21219"/>
                    </a:moveTo>
                    <a:cubicBezTo>
                      <a:pt x="208" y="9440"/>
                      <a:pt x="9816" y="-1"/>
                      <a:pt x="21597" y="0"/>
                    </a:cubicBezTo>
                    <a:cubicBezTo>
                      <a:pt x="33526" y="0"/>
                      <a:pt x="43197" y="9670"/>
                      <a:pt x="43197" y="21600"/>
                    </a:cubicBezTo>
                  </a:path>
                  <a:path w="43197" h="21600" stroke="0" extrusionOk="0">
                    <a:moveTo>
                      <a:pt x="0" y="21219"/>
                    </a:moveTo>
                    <a:cubicBezTo>
                      <a:pt x="208" y="9440"/>
                      <a:pt x="9816" y="-1"/>
                      <a:pt x="21597" y="0"/>
                    </a:cubicBezTo>
                    <a:cubicBezTo>
                      <a:pt x="33526" y="0"/>
                      <a:pt x="43197" y="9670"/>
                      <a:pt x="43197" y="21600"/>
                    </a:cubicBezTo>
                    <a:lnTo>
                      <a:pt x="21597" y="21600"/>
                    </a:lnTo>
                    <a:close/>
                  </a:path>
                </a:pathLst>
              </a:custGeom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cs-CZ"/>
                  <a:t>A</a:t>
                </a:r>
              </a:p>
            </p:txBody>
          </p:sp>
        </p:grpSp>
        <p:grpSp>
          <p:nvGrpSpPr>
            <p:cNvPr id="423" name="Group 876"/>
            <p:cNvGrpSpPr>
              <a:grpSpLocks/>
            </p:cNvGrpSpPr>
            <p:nvPr/>
          </p:nvGrpSpPr>
          <p:grpSpPr bwMode="auto">
            <a:xfrm>
              <a:off x="1433" y="2954"/>
              <a:ext cx="482" cy="443"/>
              <a:chOff x="952" y="2585"/>
              <a:chExt cx="482" cy="443"/>
            </a:xfrm>
          </p:grpSpPr>
          <p:grpSp>
            <p:nvGrpSpPr>
              <p:cNvPr id="436" name="Group 866"/>
              <p:cNvGrpSpPr>
                <a:grpSpLocks/>
              </p:cNvGrpSpPr>
              <p:nvPr/>
            </p:nvGrpSpPr>
            <p:grpSpPr bwMode="auto">
              <a:xfrm>
                <a:off x="952" y="2585"/>
                <a:ext cx="476" cy="283"/>
                <a:chOff x="1927" y="1792"/>
                <a:chExt cx="476" cy="283"/>
              </a:xfrm>
            </p:grpSpPr>
            <p:sp>
              <p:nvSpPr>
                <p:cNvPr id="442" name="Freeform 867"/>
                <p:cNvSpPr>
                  <a:spLocks noChangeAspect="1"/>
                </p:cNvSpPr>
                <p:nvPr/>
              </p:nvSpPr>
              <p:spPr bwMode="auto">
                <a:xfrm>
                  <a:off x="1927" y="1792"/>
                  <a:ext cx="476" cy="269"/>
                </a:xfrm>
                <a:custGeom>
                  <a:avLst/>
                  <a:gdLst/>
                  <a:ahLst/>
                  <a:cxnLst>
                    <a:cxn ang="0">
                      <a:pos x="438" y="30"/>
                    </a:cxn>
                    <a:cxn ang="0">
                      <a:pos x="256" y="30"/>
                    </a:cxn>
                    <a:cxn ang="0">
                      <a:pos x="166" y="120"/>
                    </a:cxn>
                    <a:cxn ang="0">
                      <a:pos x="30" y="347"/>
                    </a:cxn>
                    <a:cxn ang="0">
                      <a:pos x="75" y="574"/>
                    </a:cxn>
                    <a:cxn ang="0">
                      <a:pos x="483" y="619"/>
                    </a:cxn>
                    <a:cxn ang="0">
                      <a:pos x="846" y="529"/>
                    </a:cxn>
                    <a:cxn ang="0">
                      <a:pos x="755" y="211"/>
                    </a:cxn>
                    <a:cxn ang="0">
                      <a:pos x="619" y="30"/>
                    </a:cxn>
                    <a:cxn ang="0">
                      <a:pos x="347" y="30"/>
                    </a:cxn>
                  </a:cxnLst>
                  <a:rect l="0" t="0" r="r" b="b"/>
                  <a:pathLst>
                    <a:path w="891" h="626">
                      <a:moveTo>
                        <a:pt x="438" y="30"/>
                      </a:moveTo>
                      <a:cubicBezTo>
                        <a:pt x="369" y="22"/>
                        <a:pt x="301" y="15"/>
                        <a:pt x="256" y="30"/>
                      </a:cubicBezTo>
                      <a:cubicBezTo>
                        <a:pt x="211" y="45"/>
                        <a:pt x="204" y="67"/>
                        <a:pt x="166" y="120"/>
                      </a:cubicBezTo>
                      <a:cubicBezTo>
                        <a:pt x="128" y="173"/>
                        <a:pt x="45" y="271"/>
                        <a:pt x="30" y="347"/>
                      </a:cubicBezTo>
                      <a:cubicBezTo>
                        <a:pt x="15" y="423"/>
                        <a:pt x="0" y="529"/>
                        <a:pt x="75" y="574"/>
                      </a:cubicBezTo>
                      <a:cubicBezTo>
                        <a:pt x="150" y="619"/>
                        <a:pt x="355" y="626"/>
                        <a:pt x="483" y="619"/>
                      </a:cubicBezTo>
                      <a:cubicBezTo>
                        <a:pt x="611" y="612"/>
                        <a:pt x="801" y="597"/>
                        <a:pt x="846" y="529"/>
                      </a:cubicBezTo>
                      <a:cubicBezTo>
                        <a:pt x="891" y="461"/>
                        <a:pt x="793" y="294"/>
                        <a:pt x="755" y="211"/>
                      </a:cubicBezTo>
                      <a:cubicBezTo>
                        <a:pt x="717" y="128"/>
                        <a:pt x="687" y="60"/>
                        <a:pt x="619" y="30"/>
                      </a:cubicBezTo>
                      <a:cubicBezTo>
                        <a:pt x="551" y="0"/>
                        <a:pt x="449" y="15"/>
                        <a:pt x="347" y="30"/>
                      </a:cubicBezTo>
                    </a:path>
                  </a:pathLst>
                </a:custGeom>
                <a:solidFill>
                  <a:srgbClr val="009900"/>
                </a:solidFill>
                <a:ln w="9525" cap="flat" cmpd="sng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wrap="none" lIns="3600" tIns="0" rIns="3600" bIns="0"/>
                <a:lstStyle/>
                <a:p>
                  <a:endParaRPr lang="cs-CZ"/>
                </a:p>
              </p:txBody>
            </p:sp>
            <p:sp>
              <p:nvSpPr>
                <p:cNvPr id="443" name="Arc 868"/>
                <p:cNvSpPr>
                  <a:spLocks/>
                </p:cNvSpPr>
                <p:nvPr/>
              </p:nvSpPr>
              <p:spPr bwMode="auto">
                <a:xfrm flipH="1">
                  <a:off x="2001" y="1933"/>
                  <a:ext cx="113" cy="142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r>
                    <a:rPr lang="cs-CZ"/>
                    <a:t>E</a:t>
                  </a:r>
                </a:p>
              </p:txBody>
            </p:sp>
            <p:sp>
              <p:nvSpPr>
                <p:cNvPr id="444" name="Arc 869"/>
                <p:cNvSpPr>
                  <a:spLocks/>
                </p:cNvSpPr>
                <p:nvPr/>
              </p:nvSpPr>
              <p:spPr bwMode="auto">
                <a:xfrm flipH="1">
                  <a:off x="2114" y="1933"/>
                  <a:ext cx="113" cy="142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r>
                    <a:rPr lang="cs-CZ"/>
                    <a:t>P</a:t>
                  </a:r>
                </a:p>
              </p:txBody>
            </p:sp>
            <p:sp>
              <p:nvSpPr>
                <p:cNvPr id="445" name="Arc 870"/>
                <p:cNvSpPr>
                  <a:spLocks/>
                </p:cNvSpPr>
                <p:nvPr/>
              </p:nvSpPr>
              <p:spPr bwMode="auto">
                <a:xfrm flipH="1">
                  <a:off x="2227" y="1933"/>
                  <a:ext cx="113" cy="142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r>
                    <a:rPr lang="cs-CZ"/>
                    <a:t>A</a:t>
                  </a:r>
                </a:p>
              </p:txBody>
            </p:sp>
          </p:grpSp>
          <p:grpSp>
            <p:nvGrpSpPr>
              <p:cNvPr id="437" name="Group 871"/>
              <p:cNvGrpSpPr>
                <a:grpSpLocks/>
              </p:cNvGrpSpPr>
              <p:nvPr/>
            </p:nvGrpSpPr>
            <p:grpSpPr bwMode="auto">
              <a:xfrm>
                <a:off x="957" y="2845"/>
                <a:ext cx="477" cy="183"/>
                <a:chOff x="797" y="355"/>
                <a:chExt cx="477" cy="183"/>
              </a:xfrm>
            </p:grpSpPr>
            <p:sp>
              <p:nvSpPr>
                <p:cNvPr id="438" name="AutoShape 872"/>
                <p:cNvSpPr>
                  <a:spLocks noChangeAspect="1" noChangeArrowheads="1"/>
                </p:cNvSpPr>
                <p:nvPr/>
              </p:nvSpPr>
              <p:spPr bwMode="auto">
                <a:xfrm>
                  <a:off x="797" y="360"/>
                  <a:ext cx="477" cy="178"/>
                </a:xfrm>
                <a:prstGeom prst="roundRect">
                  <a:avLst>
                    <a:gd name="adj" fmla="val 43171"/>
                  </a:avLst>
                </a:prstGeom>
                <a:solidFill>
                  <a:srgbClr val="00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3600" tIns="0" rIns="3600" bIns="0" anchor="ctr"/>
                <a:lstStyle/>
                <a:p>
                  <a:endParaRPr lang="cs-CZ"/>
                </a:p>
              </p:txBody>
            </p:sp>
            <p:sp>
              <p:nvSpPr>
                <p:cNvPr id="439" name="Arc 873"/>
                <p:cNvSpPr>
                  <a:spLocks/>
                </p:cNvSpPr>
                <p:nvPr/>
              </p:nvSpPr>
              <p:spPr bwMode="auto">
                <a:xfrm rot="10800000" flipH="1">
                  <a:off x="867" y="355"/>
                  <a:ext cx="113" cy="56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440" name="Arc 874"/>
                <p:cNvSpPr>
                  <a:spLocks/>
                </p:cNvSpPr>
                <p:nvPr/>
              </p:nvSpPr>
              <p:spPr bwMode="auto">
                <a:xfrm rot="10800000" flipH="1">
                  <a:off x="980" y="355"/>
                  <a:ext cx="113" cy="71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441" name="Arc 875"/>
                <p:cNvSpPr>
                  <a:spLocks/>
                </p:cNvSpPr>
                <p:nvPr/>
              </p:nvSpPr>
              <p:spPr bwMode="auto">
                <a:xfrm rot="10800000" flipH="1">
                  <a:off x="1093" y="355"/>
                  <a:ext cx="113" cy="71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</p:grpSp>
        <p:sp>
          <p:nvSpPr>
            <p:cNvPr id="424" name="Line 315"/>
            <p:cNvSpPr>
              <a:spLocks noChangeAspect="1" noChangeShapeType="1"/>
            </p:cNvSpPr>
            <p:nvPr/>
          </p:nvSpPr>
          <p:spPr bwMode="auto">
            <a:xfrm flipV="1">
              <a:off x="858" y="3242"/>
              <a:ext cx="1449" cy="1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/>
            <a:lstStyle/>
            <a:p>
              <a:endParaRPr lang="cs-CZ"/>
            </a:p>
          </p:txBody>
        </p:sp>
        <p:grpSp>
          <p:nvGrpSpPr>
            <p:cNvPr id="425" name="Group 318"/>
            <p:cNvGrpSpPr>
              <a:grpSpLocks noChangeAspect="1"/>
            </p:cNvGrpSpPr>
            <p:nvPr/>
          </p:nvGrpSpPr>
          <p:grpSpPr bwMode="auto">
            <a:xfrm>
              <a:off x="1553" y="2921"/>
              <a:ext cx="195" cy="319"/>
              <a:chOff x="1610" y="2024"/>
              <a:chExt cx="389" cy="635"/>
            </a:xfrm>
          </p:grpSpPr>
          <p:grpSp>
            <p:nvGrpSpPr>
              <p:cNvPr id="428" name="Group 319"/>
              <p:cNvGrpSpPr>
                <a:grpSpLocks noChangeAspect="1"/>
              </p:cNvGrpSpPr>
              <p:nvPr/>
            </p:nvGrpSpPr>
            <p:grpSpPr bwMode="auto">
              <a:xfrm>
                <a:off x="1725" y="2296"/>
                <a:ext cx="274" cy="363"/>
                <a:chOff x="1156" y="2205"/>
                <a:chExt cx="274" cy="363"/>
              </a:xfrm>
            </p:grpSpPr>
            <p:sp>
              <p:nvSpPr>
                <p:cNvPr id="431" name="AutoShape 320"/>
                <p:cNvSpPr>
                  <a:spLocks noChangeAspect="1" noChangeArrowheads="1"/>
                </p:cNvSpPr>
                <p:nvPr/>
              </p:nvSpPr>
              <p:spPr bwMode="auto">
                <a:xfrm>
                  <a:off x="1224" y="2205"/>
                  <a:ext cx="136" cy="27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3366FF"/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3600" tIns="0" rIns="3600" bIns="0" anchor="ctr"/>
                <a:lstStyle/>
                <a:p>
                  <a:endParaRPr lang="cs-CZ"/>
                </a:p>
              </p:txBody>
            </p:sp>
            <p:sp>
              <p:nvSpPr>
                <p:cNvPr id="432" name="AutoShape 321"/>
                <p:cNvSpPr>
                  <a:spLocks noChangeAspect="1" noChangeArrowheads="1"/>
                </p:cNvSpPr>
                <p:nvPr/>
              </p:nvSpPr>
              <p:spPr bwMode="auto">
                <a:xfrm rot="16200000">
                  <a:off x="1225" y="2318"/>
                  <a:ext cx="136" cy="27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3366FF"/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3600" tIns="0" rIns="3600" bIns="0" anchor="ctr"/>
                <a:lstStyle/>
                <a:p>
                  <a:endParaRPr lang="cs-CZ"/>
                </a:p>
              </p:txBody>
            </p:sp>
            <p:sp>
              <p:nvSpPr>
                <p:cNvPr id="433" name="Oval 322"/>
                <p:cNvSpPr>
                  <a:spLocks noChangeAspect="1" noChangeArrowheads="1"/>
                </p:cNvSpPr>
                <p:nvPr/>
              </p:nvSpPr>
              <p:spPr bwMode="auto">
                <a:xfrm>
                  <a:off x="1202" y="2523"/>
                  <a:ext cx="45" cy="45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3600" tIns="0" rIns="3600" bIns="0" anchor="ctr"/>
                <a:lstStyle/>
                <a:p>
                  <a:endParaRPr lang="cs-CZ"/>
                </a:p>
              </p:txBody>
            </p:sp>
            <p:sp>
              <p:nvSpPr>
                <p:cNvPr id="434" name="Oval 323"/>
                <p:cNvSpPr>
                  <a:spLocks noChangeAspect="1" noChangeArrowheads="1"/>
                </p:cNvSpPr>
                <p:nvPr/>
              </p:nvSpPr>
              <p:spPr bwMode="auto">
                <a:xfrm>
                  <a:off x="1338" y="2523"/>
                  <a:ext cx="45" cy="45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3600" tIns="0" rIns="3600" bIns="0" anchor="ctr"/>
                <a:lstStyle/>
                <a:p>
                  <a:endParaRPr lang="cs-CZ"/>
                </a:p>
              </p:txBody>
            </p:sp>
            <p:sp>
              <p:nvSpPr>
                <p:cNvPr id="435" name="Oval 324"/>
                <p:cNvSpPr>
                  <a:spLocks noChangeAspect="1" noChangeArrowheads="1"/>
                </p:cNvSpPr>
                <p:nvPr/>
              </p:nvSpPr>
              <p:spPr bwMode="auto">
                <a:xfrm>
                  <a:off x="1269" y="2523"/>
                  <a:ext cx="45" cy="45"/>
                </a:xfrm>
                <a:prstGeom prst="ellipse">
                  <a:avLst/>
                </a:prstGeom>
                <a:solidFill>
                  <a:srgbClr val="3366FF"/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3600" tIns="0" rIns="3600" bIns="0" anchor="ctr"/>
                <a:lstStyle/>
                <a:p>
                  <a:endParaRPr lang="cs-CZ"/>
                </a:p>
              </p:txBody>
            </p:sp>
          </p:grpSp>
          <p:sp>
            <p:nvSpPr>
              <p:cNvPr id="429" name="Line 325"/>
              <p:cNvSpPr>
                <a:spLocks noChangeAspect="1" noChangeShapeType="1"/>
              </p:cNvSpPr>
              <p:nvPr/>
            </p:nvSpPr>
            <p:spPr bwMode="auto">
              <a:xfrm>
                <a:off x="1861" y="2206"/>
                <a:ext cx="0" cy="90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 lIns="3600" tIns="0" rIns="3600" bIns="0"/>
              <a:lstStyle/>
              <a:p>
                <a:endParaRPr lang="cs-CZ"/>
              </a:p>
            </p:txBody>
          </p:sp>
          <p:sp>
            <p:nvSpPr>
              <p:cNvPr id="430" name="Rectangle 326"/>
              <p:cNvSpPr>
                <a:spLocks noChangeAspect="1" noChangeArrowheads="1"/>
              </p:cNvSpPr>
              <p:nvPr/>
            </p:nvSpPr>
            <p:spPr bwMode="auto">
              <a:xfrm>
                <a:off x="1610" y="2024"/>
                <a:ext cx="273" cy="18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3600" tIns="0" rIns="3600" bIns="0" anchor="ctr"/>
              <a:lstStyle/>
              <a:p>
                <a:pPr algn="ctr"/>
                <a:r>
                  <a:rPr kumimoji="1" lang="cs-CZ" sz="800">
                    <a:solidFill>
                      <a:schemeClr val="tx1"/>
                    </a:solidFill>
                    <a:latin typeface="Arial" charset="0"/>
                  </a:rPr>
                  <a:t>Met</a:t>
                </a:r>
              </a:p>
            </p:txBody>
          </p:sp>
        </p:grpSp>
        <p:sp>
          <p:nvSpPr>
            <p:cNvPr id="426" name="Arc 336"/>
            <p:cNvSpPr>
              <a:spLocks/>
            </p:cNvSpPr>
            <p:nvPr/>
          </p:nvSpPr>
          <p:spPr bwMode="auto">
            <a:xfrm rot="210825" flipH="1">
              <a:off x="1831" y="2879"/>
              <a:ext cx="313" cy="21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557"/>
                <a:gd name="T1" fmla="*/ 0 h 21600"/>
                <a:gd name="T2" fmla="*/ 21557 w 21557"/>
                <a:gd name="T3" fmla="*/ 20240 h 21600"/>
                <a:gd name="T4" fmla="*/ 0 w 2155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7" h="21600" fill="none" extrusionOk="0">
                  <a:moveTo>
                    <a:pt x="-1" y="0"/>
                  </a:moveTo>
                  <a:cubicBezTo>
                    <a:pt x="11401" y="0"/>
                    <a:pt x="20839" y="8861"/>
                    <a:pt x="21557" y="20239"/>
                  </a:cubicBezTo>
                </a:path>
                <a:path w="21557" h="21600" stroke="0" extrusionOk="0">
                  <a:moveTo>
                    <a:pt x="-1" y="0"/>
                  </a:moveTo>
                  <a:cubicBezTo>
                    <a:pt x="11401" y="0"/>
                    <a:pt x="20839" y="8861"/>
                    <a:pt x="21557" y="2023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 type="arrow" w="med" len="sm"/>
            </a:ln>
            <a:effectLst/>
          </p:spPr>
          <p:txBody>
            <a:bodyPr wrap="none" lIns="3600" tIns="0" rIns="3600" bIns="0" anchor="ctr"/>
            <a:lstStyle/>
            <a:p>
              <a:endParaRPr lang="cs-CZ"/>
            </a:p>
          </p:txBody>
        </p:sp>
        <p:sp>
          <p:nvSpPr>
            <p:cNvPr id="427" name="Rectangle 314"/>
            <p:cNvSpPr>
              <a:spLocks noChangeAspect="1" noChangeArrowheads="1"/>
            </p:cNvSpPr>
            <p:nvPr/>
          </p:nvSpPr>
          <p:spPr bwMode="auto">
            <a:xfrm>
              <a:off x="1638" y="3270"/>
              <a:ext cx="66" cy="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 anchor="ctr"/>
            <a:lstStyle/>
            <a:p>
              <a:pPr algn="ctr"/>
              <a:r>
                <a:rPr kumimoji="1" lang="cs-CZ" sz="800">
                  <a:solidFill>
                    <a:srgbClr val="FF0000"/>
                  </a:solidFill>
                </a:rPr>
                <a:t>AUG</a:t>
              </a:r>
            </a:p>
          </p:txBody>
        </p:sp>
      </p:grpSp>
      <p:grpSp>
        <p:nvGrpSpPr>
          <p:cNvPr id="514" name="Group 1058"/>
          <p:cNvGrpSpPr>
            <a:grpSpLocks/>
          </p:cNvGrpSpPr>
          <p:nvPr/>
        </p:nvGrpSpPr>
        <p:grpSpPr bwMode="auto">
          <a:xfrm>
            <a:off x="5929322" y="785794"/>
            <a:ext cx="2725737" cy="5886468"/>
            <a:chOff x="4043" y="27"/>
            <a:chExt cx="2012" cy="4266"/>
          </a:xfrm>
        </p:grpSpPr>
        <p:sp>
          <p:nvSpPr>
            <p:cNvPr id="515" name="Rectangle 444"/>
            <p:cNvSpPr>
              <a:spLocks noChangeAspect="1" noChangeArrowheads="1"/>
            </p:cNvSpPr>
            <p:nvPr/>
          </p:nvSpPr>
          <p:spPr bwMode="auto">
            <a:xfrm>
              <a:off x="4043" y="2585"/>
              <a:ext cx="1673" cy="8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 anchor="ctr"/>
            <a:lstStyle/>
            <a:p>
              <a:pPr algn="ctr" defTabSz="4176713"/>
              <a:endParaRPr lang="en-US" sz="1000" b="0">
                <a:solidFill>
                  <a:schemeClr val="tx1"/>
                </a:solidFill>
                <a:latin typeface="Arial" charset="0"/>
              </a:endParaRPr>
            </a:p>
          </p:txBody>
        </p:sp>
        <p:grpSp>
          <p:nvGrpSpPr>
            <p:cNvPr id="516" name="Group 1019"/>
            <p:cNvGrpSpPr>
              <a:grpSpLocks/>
            </p:cNvGrpSpPr>
            <p:nvPr/>
          </p:nvGrpSpPr>
          <p:grpSpPr bwMode="auto">
            <a:xfrm>
              <a:off x="4695" y="2954"/>
              <a:ext cx="482" cy="443"/>
              <a:chOff x="952" y="2585"/>
              <a:chExt cx="482" cy="443"/>
            </a:xfrm>
          </p:grpSpPr>
          <p:grpSp>
            <p:nvGrpSpPr>
              <p:cNvPr id="692" name="Group 1020"/>
              <p:cNvGrpSpPr>
                <a:grpSpLocks/>
              </p:cNvGrpSpPr>
              <p:nvPr/>
            </p:nvGrpSpPr>
            <p:grpSpPr bwMode="auto">
              <a:xfrm>
                <a:off x="952" y="2585"/>
                <a:ext cx="476" cy="283"/>
                <a:chOff x="1927" y="1792"/>
                <a:chExt cx="476" cy="283"/>
              </a:xfrm>
            </p:grpSpPr>
            <p:sp>
              <p:nvSpPr>
                <p:cNvPr id="698" name="Freeform 1021"/>
                <p:cNvSpPr>
                  <a:spLocks noChangeAspect="1"/>
                </p:cNvSpPr>
                <p:nvPr/>
              </p:nvSpPr>
              <p:spPr bwMode="auto">
                <a:xfrm>
                  <a:off x="1927" y="1792"/>
                  <a:ext cx="476" cy="269"/>
                </a:xfrm>
                <a:custGeom>
                  <a:avLst/>
                  <a:gdLst/>
                  <a:ahLst/>
                  <a:cxnLst>
                    <a:cxn ang="0">
                      <a:pos x="438" y="30"/>
                    </a:cxn>
                    <a:cxn ang="0">
                      <a:pos x="256" y="30"/>
                    </a:cxn>
                    <a:cxn ang="0">
                      <a:pos x="166" y="120"/>
                    </a:cxn>
                    <a:cxn ang="0">
                      <a:pos x="30" y="347"/>
                    </a:cxn>
                    <a:cxn ang="0">
                      <a:pos x="75" y="574"/>
                    </a:cxn>
                    <a:cxn ang="0">
                      <a:pos x="483" y="619"/>
                    </a:cxn>
                    <a:cxn ang="0">
                      <a:pos x="846" y="529"/>
                    </a:cxn>
                    <a:cxn ang="0">
                      <a:pos x="755" y="211"/>
                    </a:cxn>
                    <a:cxn ang="0">
                      <a:pos x="619" y="30"/>
                    </a:cxn>
                    <a:cxn ang="0">
                      <a:pos x="347" y="30"/>
                    </a:cxn>
                  </a:cxnLst>
                  <a:rect l="0" t="0" r="r" b="b"/>
                  <a:pathLst>
                    <a:path w="891" h="626">
                      <a:moveTo>
                        <a:pt x="438" y="30"/>
                      </a:moveTo>
                      <a:cubicBezTo>
                        <a:pt x="369" y="22"/>
                        <a:pt x="301" y="15"/>
                        <a:pt x="256" y="30"/>
                      </a:cubicBezTo>
                      <a:cubicBezTo>
                        <a:pt x="211" y="45"/>
                        <a:pt x="204" y="67"/>
                        <a:pt x="166" y="120"/>
                      </a:cubicBezTo>
                      <a:cubicBezTo>
                        <a:pt x="128" y="173"/>
                        <a:pt x="45" y="271"/>
                        <a:pt x="30" y="347"/>
                      </a:cubicBezTo>
                      <a:cubicBezTo>
                        <a:pt x="15" y="423"/>
                        <a:pt x="0" y="529"/>
                        <a:pt x="75" y="574"/>
                      </a:cubicBezTo>
                      <a:cubicBezTo>
                        <a:pt x="150" y="619"/>
                        <a:pt x="355" y="626"/>
                        <a:pt x="483" y="619"/>
                      </a:cubicBezTo>
                      <a:cubicBezTo>
                        <a:pt x="611" y="612"/>
                        <a:pt x="801" y="597"/>
                        <a:pt x="846" y="529"/>
                      </a:cubicBezTo>
                      <a:cubicBezTo>
                        <a:pt x="891" y="461"/>
                        <a:pt x="793" y="294"/>
                        <a:pt x="755" y="211"/>
                      </a:cubicBezTo>
                      <a:cubicBezTo>
                        <a:pt x="717" y="128"/>
                        <a:pt x="687" y="60"/>
                        <a:pt x="619" y="30"/>
                      </a:cubicBezTo>
                      <a:cubicBezTo>
                        <a:pt x="551" y="0"/>
                        <a:pt x="449" y="15"/>
                        <a:pt x="347" y="30"/>
                      </a:cubicBezTo>
                    </a:path>
                  </a:pathLst>
                </a:custGeom>
                <a:solidFill>
                  <a:srgbClr val="009900"/>
                </a:solidFill>
                <a:ln w="9525" cap="flat" cmpd="sng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wrap="none" lIns="3600" tIns="0" rIns="3600" bIns="0"/>
                <a:lstStyle/>
                <a:p>
                  <a:endParaRPr lang="cs-CZ"/>
                </a:p>
              </p:txBody>
            </p:sp>
            <p:sp>
              <p:nvSpPr>
                <p:cNvPr id="699" name="Arc 1022"/>
                <p:cNvSpPr>
                  <a:spLocks/>
                </p:cNvSpPr>
                <p:nvPr/>
              </p:nvSpPr>
              <p:spPr bwMode="auto">
                <a:xfrm flipH="1">
                  <a:off x="2001" y="1933"/>
                  <a:ext cx="113" cy="142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r>
                    <a:rPr lang="cs-CZ"/>
                    <a:t>E</a:t>
                  </a:r>
                </a:p>
              </p:txBody>
            </p:sp>
            <p:sp>
              <p:nvSpPr>
                <p:cNvPr id="700" name="Arc 1023"/>
                <p:cNvSpPr>
                  <a:spLocks/>
                </p:cNvSpPr>
                <p:nvPr/>
              </p:nvSpPr>
              <p:spPr bwMode="auto">
                <a:xfrm flipH="1">
                  <a:off x="2114" y="1933"/>
                  <a:ext cx="113" cy="142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r>
                    <a:rPr lang="cs-CZ"/>
                    <a:t>P</a:t>
                  </a:r>
                </a:p>
              </p:txBody>
            </p:sp>
            <p:sp>
              <p:nvSpPr>
                <p:cNvPr id="701" name="Arc 1024"/>
                <p:cNvSpPr>
                  <a:spLocks/>
                </p:cNvSpPr>
                <p:nvPr/>
              </p:nvSpPr>
              <p:spPr bwMode="auto">
                <a:xfrm flipH="1">
                  <a:off x="2227" y="1933"/>
                  <a:ext cx="113" cy="142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r>
                    <a:rPr lang="cs-CZ"/>
                    <a:t>A</a:t>
                  </a:r>
                </a:p>
              </p:txBody>
            </p:sp>
          </p:grpSp>
          <p:grpSp>
            <p:nvGrpSpPr>
              <p:cNvPr id="693" name="Group 1025"/>
              <p:cNvGrpSpPr>
                <a:grpSpLocks/>
              </p:cNvGrpSpPr>
              <p:nvPr/>
            </p:nvGrpSpPr>
            <p:grpSpPr bwMode="auto">
              <a:xfrm>
                <a:off x="957" y="2845"/>
                <a:ext cx="477" cy="183"/>
                <a:chOff x="797" y="355"/>
                <a:chExt cx="477" cy="183"/>
              </a:xfrm>
            </p:grpSpPr>
            <p:sp>
              <p:nvSpPr>
                <p:cNvPr id="694" name="AutoShape 1026"/>
                <p:cNvSpPr>
                  <a:spLocks noChangeAspect="1" noChangeArrowheads="1"/>
                </p:cNvSpPr>
                <p:nvPr/>
              </p:nvSpPr>
              <p:spPr bwMode="auto">
                <a:xfrm>
                  <a:off x="797" y="360"/>
                  <a:ext cx="477" cy="178"/>
                </a:xfrm>
                <a:prstGeom prst="roundRect">
                  <a:avLst>
                    <a:gd name="adj" fmla="val 43171"/>
                  </a:avLst>
                </a:prstGeom>
                <a:solidFill>
                  <a:srgbClr val="00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3600" tIns="0" rIns="3600" bIns="0" anchor="ctr"/>
                <a:lstStyle/>
                <a:p>
                  <a:endParaRPr lang="cs-CZ"/>
                </a:p>
              </p:txBody>
            </p:sp>
            <p:sp>
              <p:nvSpPr>
                <p:cNvPr id="695" name="Arc 1027"/>
                <p:cNvSpPr>
                  <a:spLocks/>
                </p:cNvSpPr>
                <p:nvPr/>
              </p:nvSpPr>
              <p:spPr bwMode="auto">
                <a:xfrm rot="10800000" flipH="1">
                  <a:off x="867" y="355"/>
                  <a:ext cx="113" cy="56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696" name="Arc 1028"/>
                <p:cNvSpPr>
                  <a:spLocks/>
                </p:cNvSpPr>
                <p:nvPr/>
              </p:nvSpPr>
              <p:spPr bwMode="auto">
                <a:xfrm rot="10800000" flipH="1">
                  <a:off x="980" y="355"/>
                  <a:ext cx="113" cy="71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697" name="Arc 1029"/>
                <p:cNvSpPr>
                  <a:spLocks/>
                </p:cNvSpPr>
                <p:nvPr/>
              </p:nvSpPr>
              <p:spPr bwMode="auto">
                <a:xfrm rot="10800000" flipH="1">
                  <a:off x="1093" y="355"/>
                  <a:ext cx="113" cy="71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</p:grpSp>
        <p:sp>
          <p:nvSpPr>
            <p:cNvPr id="517" name="Rectangle 443"/>
            <p:cNvSpPr>
              <a:spLocks noChangeAspect="1" noChangeArrowheads="1"/>
            </p:cNvSpPr>
            <p:nvPr/>
          </p:nvSpPr>
          <p:spPr bwMode="auto">
            <a:xfrm>
              <a:off x="4043" y="1734"/>
              <a:ext cx="1673" cy="8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 anchor="ctr"/>
            <a:lstStyle/>
            <a:p>
              <a:pPr algn="ctr" defTabSz="4176713"/>
              <a:endParaRPr lang="en-US" sz="1000" b="0">
                <a:solidFill>
                  <a:schemeClr val="tx1"/>
                </a:solidFill>
                <a:latin typeface="Arial" charset="0"/>
              </a:endParaRPr>
            </a:p>
          </p:txBody>
        </p:sp>
        <p:grpSp>
          <p:nvGrpSpPr>
            <p:cNvPr id="518" name="Group 1008"/>
            <p:cNvGrpSpPr>
              <a:grpSpLocks/>
            </p:cNvGrpSpPr>
            <p:nvPr/>
          </p:nvGrpSpPr>
          <p:grpSpPr bwMode="auto">
            <a:xfrm>
              <a:off x="4676" y="2057"/>
              <a:ext cx="482" cy="443"/>
              <a:chOff x="952" y="2585"/>
              <a:chExt cx="482" cy="443"/>
            </a:xfrm>
          </p:grpSpPr>
          <p:grpSp>
            <p:nvGrpSpPr>
              <p:cNvPr id="682" name="Group 1009"/>
              <p:cNvGrpSpPr>
                <a:grpSpLocks/>
              </p:cNvGrpSpPr>
              <p:nvPr/>
            </p:nvGrpSpPr>
            <p:grpSpPr bwMode="auto">
              <a:xfrm>
                <a:off x="952" y="2585"/>
                <a:ext cx="476" cy="283"/>
                <a:chOff x="1927" y="1792"/>
                <a:chExt cx="476" cy="283"/>
              </a:xfrm>
            </p:grpSpPr>
            <p:sp>
              <p:nvSpPr>
                <p:cNvPr id="688" name="Freeform 1010"/>
                <p:cNvSpPr>
                  <a:spLocks noChangeAspect="1"/>
                </p:cNvSpPr>
                <p:nvPr/>
              </p:nvSpPr>
              <p:spPr bwMode="auto">
                <a:xfrm>
                  <a:off x="1927" y="1792"/>
                  <a:ext cx="476" cy="269"/>
                </a:xfrm>
                <a:custGeom>
                  <a:avLst/>
                  <a:gdLst/>
                  <a:ahLst/>
                  <a:cxnLst>
                    <a:cxn ang="0">
                      <a:pos x="438" y="30"/>
                    </a:cxn>
                    <a:cxn ang="0">
                      <a:pos x="256" y="30"/>
                    </a:cxn>
                    <a:cxn ang="0">
                      <a:pos x="166" y="120"/>
                    </a:cxn>
                    <a:cxn ang="0">
                      <a:pos x="30" y="347"/>
                    </a:cxn>
                    <a:cxn ang="0">
                      <a:pos x="75" y="574"/>
                    </a:cxn>
                    <a:cxn ang="0">
                      <a:pos x="483" y="619"/>
                    </a:cxn>
                    <a:cxn ang="0">
                      <a:pos x="846" y="529"/>
                    </a:cxn>
                    <a:cxn ang="0">
                      <a:pos x="755" y="211"/>
                    </a:cxn>
                    <a:cxn ang="0">
                      <a:pos x="619" y="30"/>
                    </a:cxn>
                    <a:cxn ang="0">
                      <a:pos x="347" y="30"/>
                    </a:cxn>
                  </a:cxnLst>
                  <a:rect l="0" t="0" r="r" b="b"/>
                  <a:pathLst>
                    <a:path w="891" h="626">
                      <a:moveTo>
                        <a:pt x="438" y="30"/>
                      </a:moveTo>
                      <a:cubicBezTo>
                        <a:pt x="369" y="22"/>
                        <a:pt x="301" y="15"/>
                        <a:pt x="256" y="30"/>
                      </a:cubicBezTo>
                      <a:cubicBezTo>
                        <a:pt x="211" y="45"/>
                        <a:pt x="204" y="67"/>
                        <a:pt x="166" y="120"/>
                      </a:cubicBezTo>
                      <a:cubicBezTo>
                        <a:pt x="128" y="173"/>
                        <a:pt x="45" y="271"/>
                        <a:pt x="30" y="347"/>
                      </a:cubicBezTo>
                      <a:cubicBezTo>
                        <a:pt x="15" y="423"/>
                        <a:pt x="0" y="529"/>
                        <a:pt x="75" y="574"/>
                      </a:cubicBezTo>
                      <a:cubicBezTo>
                        <a:pt x="150" y="619"/>
                        <a:pt x="355" y="626"/>
                        <a:pt x="483" y="619"/>
                      </a:cubicBezTo>
                      <a:cubicBezTo>
                        <a:pt x="611" y="612"/>
                        <a:pt x="801" y="597"/>
                        <a:pt x="846" y="529"/>
                      </a:cubicBezTo>
                      <a:cubicBezTo>
                        <a:pt x="891" y="461"/>
                        <a:pt x="793" y="294"/>
                        <a:pt x="755" y="211"/>
                      </a:cubicBezTo>
                      <a:cubicBezTo>
                        <a:pt x="717" y="128"/>
                        <a:pt x="687" y="60"/>
                        <a:pt x="619" y="30"/>
                      </a:cubicBezTo>
                      <a:cubicBezTo>
                        <a:pt x="551" y="0"/>
                        <a:pt x="449" y="15"/>
                        <a:pt x="347" y="30"/>
                      </a:cubicBezTo>
                    </a:path>
                  </a:pathLst>
                </a:custGeom>
                <a:solidFill>
                  <a:srgbClr val="009900"/>
                </a:solidFill>
                <a:ln w="9525" cap="flat" cmpd="sng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wrap="none" lIns="3600" tIns="0" rIns="3600" bIns="0"/>
                <a:lstStyle/>
                <a:p>
                  <a:endParaRPr lang="cs-CZ"/>
                </a:p>
              </p:txBody>
            </p:sp>
            <p:sp>
              <p:nvSpPr>
                <p:cNvPr id="689" name="Arc 1011"/>
                <p:cNvSpPr>
                  <a:spLocks/>
                </p:cNvSpPr>
                <p:nvPr/>
              </p:nvSpPr>
              <p:spPr bwMode="auto">
                <a:xfrm flipH="1">
                  <a:off x="2001" y="1933"/>
                  <a:ext cx="113" cy="142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r>
                    <a:rPr lang="cs-CZ"/>
                    <a:t>E</a:t>
                  </a:r>
                </a:p>
              </p:txBody>
            </p:sp>
            <p:sp>
              <p:nvSpPr>
                <p:cNvPr id="690" name="Arc 1012"/>
                <p:cNvSpPr>
                  <a:spLocks/>
                </p:cNvSpPr>
                <p:nvPr/>
              </p:nvSpPr>
              <p:spPr bwMode="auto">
                <a:xfrm flipH="1">
                  <a:off x="2114" y="1933"/>
                  <a:ext cx="113" cy="142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r>
                    <a:rPr lang="cs-CZ"/>
                    <a:t>P</a:t>
                  </a:r>
                </a:p>
              </p:txBody>
            </p:sp>
            <p:sp>
              <p:nvSpPr>
                <p:cNvPr id="691" name="Arc 1013"/>
                <p:cNvSpPr>
                  <a:spLocks/>
                </p:cNvSpPr>
                <p:nvPr/>
              </p:nvSpPr>
              <p:spPr bwMode="auto">
                <a:xfrm flipH="1">
                  <a:off x="2227" y="1933"/>
                  <a:ext cx="113" cy="142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r>
                    <a:rPr lang="cs-CZ"/>
                    <a:t>A</a:t>
                  </a:r>
                </a:p>
              </p:txBody>
            </p:sp>
          </p:grpSp>
          <p:grpSp>
            <p:nvGrpSpPr>
              <p:cNvPr id="683" name="Group 1014"/>
              <p:cNvGrpSpPr>
                <a:grpSpLocks/>
              </p:cNvGrpSpPr>
              <p:nvPr/>
            </p:nvGrpSpPr>
            <p:grpSpPr bwMode="auto">
              <a:xfrm>
                <a:off x="957" y="2845"/>
                <a:ext cx="477" cy="183"/>
                <a:chOff x="797" y="355"/>
                <a:chExt cx="477" cy="183"/>
              </a:xfrm>
            </p:grpSpPr>
            <p:sp>
              <p:nvSpPr>
                <p:cNvPr id="684" name="AutoShape 1015"/>
                <p:cNvSpPr>
                  <a:spLocks noChangeAspect="1" noChangeArrowheads="1"/>
                </p:cNvSpPr>
                <p:nvPr/>
              </p:nvSpPr>
              <p:spPr bwMode="auto">
                <a:xfrm>
                  <a:off x="797" y="360"/>
                  <a:ext cx="477" cy="178"/>
                </a:xfrm>
                <a:prstGeom prst="roundRect">
                  <a:avLst>
                    <a:gd name="adj" fmla="val 43171"/>
                  </a:avLst>
                </a:prstGeom>
                <a:solidFill>
                  <a:srgbClr val="00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3600" tIns="0" rIns="3600" bIns="0" anchor="ctr"/>
                <a:lstStyle/>
                <a:p>
                  <a:endParaRPr lang="cs-CZ"/>
                </a:p>
              </p:txBody>
            </p:sp>
            <p:sp>
              <p:nvSpPr>
                <p:cNvPr id="685" name="Arc 1016"/>
                <p:cNvSpPr>
                  <a:spLocks/>
                </p:cNvSpPr>
                <p:nvPr/>
              </p:nvSpPr>
              <p:spPr bwMode="auto">
                <a:xfrm rot="10800000" flipH="1">
                  <a:off x="867" y="355"/>
                  <a:ext cx="113" cy="56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686" name="Arc 1017"/>
                <p:cNvSpPr>
                  <a:spLocks/>
                </p:cNvSpPr>
                <p:nvPr/>
              </p:nvSpPr>
              <p:spPr bwMode="auto">
                <a:xfrm rot="10800000" flipH="1">
                  <a:off x="980" y="355"/>
                  <a:ext cx="113" cy="71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687" name="Arc 1018"/>
                <p:cNvSpPr>
                  <a:spLocks/>
                </p:cNvSpPr>
                <p:nvPr/>
              </p:nvSpPr>
              <p:spPr bwMode="auto">
                <a:xfrm rot="10800000" flipH="1">
                  <a:off x="1093" y="355"/>
                  <a:ext cx="113" cy="71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</p:grpSp>
        <p:sp>
          <p:nvSpPr>
            <p:cNvPr id="519" name="Rectangle 442"/>
            <p:cNvSpPr>
              <a:spLocks noChangeAspect="1" noChangeArrowheads="1"/>
            </p:cNvSpPr>
            <p:nvPr/>
          </p:nvSpPr>
          <p:spPr bwMode="auto">
            <a:xfrm>
              <a:off x="4043" y="884"/>
              <a:ext cx="1673" cy="8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 anchor="ctr"/>
            <a:lstStyle/>
            <a:p>
              <a:pPr algn="ctr" defTabSz="4176713"/>
              <a:endParaRPr lang="en-US" sz="1000" b="0">
                <a:solidFill>
                  <a:schemeClr val="tx1"/>
                </a:solidFill>
                <a:latin typeface="Arial" charset="0"/>
              </a:endParaRPr>
            </a:p>
          </p:txBody>
        </p:sp>
        <p:grpSp>
          <p:nvGrpSpPr>
            <p:cNvPr id="520" name="Group 957"/>
            <p:cNvGrpSpPr>
              <a:grpSpLocks/>
            </p:cNvGrpSpPr>
            <p:nvPr/>
          </p:nvGrpSpPr>
          <p:grpSpPr bwMode="auto">
            <a:xfrm>
              <a:off x="4695" y="1168"/>
              <a:ext cx="482" cy="443"/>
              <a:chOff x="952" y="2585"/>
              <a:chExt cx="482" cy="443"/>
            </a:xfrm>
          </p:grpSpPr>
          <p:grpSp>
            <p:nvGrpSpPr>
              <p:cNvPr id="672" name="Group 958"/>
              <p:cNvGrpSpPr>
                <a:grpSpLocks/>
              </p:cNvGrpSpPr>
              <p:nvPr/>
            </p:nvGrpSpPr>
            <p:grpSpPr bwMode="auto">
              <a:xfrm>
                <a:off x="952" y="2585"/>
                <a:ext cx="476" cy="283"/>
                <a:chOff x="1927" y="1792"/>
                <a:chExt cx="476" cy="283"/>
              </a:xfrm>
            </p:grpSpPr>
            <p:sp>
              <p:nvSpPr>
                <p:cNvPr id="678" name="Freeform 959"/>
                <p:cNvSpPr>
                  <a:spLocks noChangeAspect="1"/>
                </p:cNvSpPr>
                <p:nvPr/>
              </p:nvSpPr>
              <p:spPr bwMode="auto">
                <a:xfrm>
                  <a:off x="1927" y="1792"/>
                  <a:ext cx="476" cy="269"/>
                </a:xfrm>
                <a:custGeom>
                  <a:avLst/>
                  <a:gdLst/>
                  <a:ahLst/>
                  <a:cxnLst>
                    <a:cxn ang="0">
                      <a:pos x="438" y="30"/>
                    </a:cxn>
                    <a:cxn ang="0">
                      <a:pos x="256" y="30"/>
                    </a:cxn>
                    <a:cxn ang="0">
                      <a:pos x="166" y="120"/>
                    </a:cxn>
                    <a:cxn ang="0">
                      <a:pos x="30" y="347"/>
                    </a:cxn>
                    <a:cxn ang="0">
                      <a:pos x="75" y="574"/>
                    </a:cxn>
                    <a:cxn ang="0">
                      <a:pos x="483" y="619"/>
                    </a:cxn>
                    <a:cxn ang="0">
                      <a:pos x="846" y="529"/>
                    </a:cxn>
                    <a:cxn ang="0">
                      <a:pos x="755" y="211"/>
                    </a:cxn>
                    <a:cxn ang="0">
                      <a:pos x="619" y="30"/>
                    </a:cxn>
                    <a:cxn ang="0">
                      <a:pos x="347" y="30"/>
                    </a:cxn>
                  </a:cxnLst>
                  <a:rect l="0" t="0" r="r" b="b"/>
                  <a:pathLst>
                    <a:path w="891" h="626">
                      <a:moveTo>
                        <a:pt x="438" y="30"/>
                      </a:moveTo>
                      <a:cubicBezTo>
                        <a:pt x="369" y="22"/>
                        <a:pt x="301" y="15"/>
                        <a:pt x="256" y="30"/>
                      </a:cubicBezTo>
                      <a:cubicBezTo>
                        <a:pt x="211" y="45"/>
                        <a:pt x="204" y="67"/>
                        <a:pt x="166" y="120"/>
                      </a:cubicBezTo>
                      <a:cubicBezTo>
                        <a:pt x="128" y="173"/>
                        <a:pt x="45" y="271"/>
                        <a:pt x="30" y="347"/>
                      </a:cubicBezTo>
                      <a:cubicBezTo>
                        <a:pt x="15" y="423"/>
                        <a:pt x="0" y="529"/>
                        <a:pt x="75" y="574"/>
                      </a:cubicBezTo>
                      <a:cubicBezTo>
                        <a:pt x="150" y="619"/>
                        <a:pt x="355" y="626"/>
                        <a:pt x="483" y="619"/>
                      </a:cubicBezTo>
                      <a:cubicBezTo>
                        <a:pt x="611" y="612"/>
                        <a:pt x="801" y="597"/>
                        <a:pt x="846" y="529"/>
                      </a:cubicBezTo>
                      <a:cubicBezTo>
                        <a:pt x="891" y="461"/>
                        <a:pt x="793" y="294"/>
                        <a:pt x="755" y="211"/>
                      </a:cubicBezTo>
                      <a:cubicBezTo>
                        <a:pt x="717" y="128"/>
                        <a:pt x="687" y="60"/>
                        <a:pt x="619" y="30"/>
                      </a:cubicBezTo>
                      <a:cubicBezTo>
                        <a:pt x="551" y="0"/>
                        <a:pt x="449" y="15"/>
                        <a:pt x="347" y="30"/>
                      </a:cubicBezTo>
                    </a:path>
                  </a:pathLst>
                </a:custGeom>
                <a:solidFill>
                  <a:srgbClr val="009900"/>
                </a:solidFill>
                <a:ln w="9525" cap="flat" cmpd="sng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wrap="none" lIns="3600" tIns="0" rIns="3600" bIns="0"/>
                <a:lstStyle/>
                <a:p>
                  <a:endParaRPr lang="cs-CZ"/>
                </a:p>
              </p:txBody>
            </p:sp>
            <p:sp>
              <p:nvSpPr>
                <p:cNvPr id="679" name="Arc 960"/>
                <p:cNvSpPr>
                  <a:spLocks/>
                </p:cNvSpPr>
                <p:nvPr/>
              </p:nvSpPr>
              <p:spPr bwMode="auto">
                <a:xfrm flipH="1">
                  <a:off x="2001" y="1933"/>
                  <a:ext cx="113" cy="142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r>
                    <a:rPr lang="cs-CZ"/>
                    <a:t>E</a:t>
                  </a:r>
                </a:p>
              </p:txBody>
            </p:sp>
            <p:sp>
              <p:nvSpPr>
                <p:cNvPr id="680" name="Arc 961"/>
                <p:cNvSpPr>
                  <a:spLocks/>
                </p:cNvSpPr>
                <p:nvPr/>
              </p:nvSpPr>
              <p:spPr bwMode="auto">
                <a:xfrm flipH="1">
                  <a:off x="2114" y="1933"/>
                  <a:ext cx="113" cy="142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r>
                    <a:rPr lang="cs-CZ"/>
                    <a:t>P</a:t>
                  </a:r>
                </a:p>
              </p:txBody>
            </p:sp>
            <p:sp>
              <p:nvSpPr>
                <p:cNvPr id="681" name="Arc 962"/>
                <p:cNvSpPr>
                  <a:spLocks/>
                </p:cNvSpPr>
                <p:nvPr/>
              </p:nvSpPr>
              <p:spPr bwMode="auto">
                <a:xfrm flipH="1">
                  <a:off x="2227" y="1933"/>
                  <a:ext cx="113" cy="142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r>
                    <a:rPr lang="cs-CZ"/>
                    <a:t>A</a:t>
                  </a:r>
                </a:p>
              </p:txBody>
            </p:sp>
          </p:grpSp>
          <p:grpSp>
            <p:nvGrpSpPr>
              <p:cNvPr id="673" name="Group 963"/>
              <p:cNvGrpSpPr>
                <a:grpSpLocks/>
              </p:cNvGrpSpPr>
              <p:nvPr/>
            </p:nvGrpSpPr>
            <p:grpSpPr bwMode="auto">
              <a:xfrm>
                <a:off x="957" y="2845"/>
                <a:ext cx="477" cy="183"/>
                <a:chOff x="797" y="355"/>
                <a:chExt cx="477" cy="183"/>
              </a:xfrm>
            </p:grpSpPr>
            <p:sp>
              <p:nvSpPr>
                <p:cNvPr id="674" name="AutoShape 964"/>
                <p:cNvSpPr>
                  <a:spLocks noChangeAspect="1" noChangeArrowheads="1"/>
                </p:cNvSpPr>
                <p:nvPr/>
              </p:nvSpPr>
              <p:spPr bwMode="auto">
                <a:xfrm>
                  <a:off x="797" y="360"/>
                  <a:ext cx="477" cy="178"/>
                </a:xfrm>
                <a:prstGeom prst="roundRect">
                  <a:avLst>
                    <a:gd name="adj" fmla="val 43171"/>
                  </a:avLst>
                </a:prstGeom>
                <a:solidFill>
                  <a:srgbClr val="00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3600" tIns="0" rIns="3600" bIns="0" anchor="ctr"/>
                <a:lstStyle/>
                <a:p>
                  <a:endParaRPr lang="cs-CZ"/>
                </a:p>
              </p:txBody>
            </p:sp>
            <p:sp>
              <p:nvSpPr>
                <p:cNvPr id="675" name="Arc 965"/>
                <p:cNvSpPr>
                  <a:spLocks/>
                </p:cNvSpPr>
                <p:nvPr/>
              </p:nvSpPr>
              <p:spPr bwMode="auto">
                <a:xfrm rot="10800000" flipH="1">
                  <a:off x="867" y="355"/>
                  <a:ext cx="113" cy="56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676" name="Arc 966"/>
                <p:cNvSpPr>
                  <a:spLocks/>
                </p:cNvSpPr>
                <p:nvPr/>
              </p:nvSpPr>
              <p:spPr bwMode="auto">
                <a:xfrm rot="10800000" flipH="1">
                  <a:off x="980" y="355"/>
                  <a:ext cx="113" cy="71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677" name="Arc 967"/>
                <p:cNvSpPr>
                  <a:spLocks/>
                </p:cNvSpPr>
                <p:nvPr/>
              </p:nvSpPr>
              <p:spPr bwMode="auto">
                <a:xfrm rot="10800000" flipH="1">
                  <a:off x="1093" y="355"/>
                  <a:ext cx="113" cy="71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</p:grpSp>
        <p:sp>
          <p:nvSpPr>
            <p:cNvPr id="521" name="Rectangle 441"/>
            <p:cNvSpPr>
              <a:spLocks noChangeAspect="1" noChangeArrowheads="1"/>
            </p:cNvSpPr>
            <p:nvPr/>
          </p:nvSpPr>
          <p:spPr bwMode="auto">
            <a:xfrm>
              <a:off x="4043" y="27"/>
              <a:ext cx="1673" cy="8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 anchor="ctr"/>
            <a:lstStyle/>
            <a:p>
              <a:pPr algn="ctr" defTabSz="4176713"/>
              <a:endParaRPr lang="en-US" sz="1000" b="0">
                <a:solidFill>
                  <a:schemeClr val="tx1"/>
                </a:solidFill>
                <a:latin typeface="Arial" charset="0"/>
              </a:endParaRPr>
            </a:p>
          </p:txBody>
        </p:sp>
        <p:grpSp>
          <p:nvGrpSpPr>
            <p:cNvPr id="522" name="Group 944"/>
            <p:cNvGrpSpPr>
              <a:grpSpLocks/>
            </p:cNvGrpSpPr>
            <p:nvPr/>
          </p:nvGrpSpPr>
          <p:grpSpPr bwMode="auto">
            <a:xfrm>
              <a:off x="4695" y="374"/>
              <a:ext cx="482" cy="443"/>
              <a:chOff x="952" y="2585"/>
              <a:chExt cx="482" cy="443"/>
            </a:xfrm>
          </p:grpSpPr>
          <p:grpSp>
            <p:nvGrpSpPr>
              <p:cNvPr id="662" name="Group 945"/>
              <p:cNvGrpSpPr>
                <a:grpSpLocks/>
              </p:cNvGrpSpPr>
              <p:nvPr/>
            </p:nvGrpSpPr>
            <p:grpSpPr bwMode="auto">
              <a:xfrm>
                <a:off x="952" y="2585"/>
                <a:ext cx="476" cy="283"/>
                <a:chOff x="1927" y="1792"/>
                <a:chExt cx="476" cy="283"/>
              </a:xfrm>
            </p:grpSpPr>
            <p:sp>
              <p:nvSpPr>
                <p:cNvPr id="668" name="Freeform 946"/>
                <p:cNvSpPr>
                  <a:spLocks noChangeAspect="1"/>
                </p:cNvSpPr>
                <p:nvPr/>
              </p:nvSpPr>
              <p:spPr bwMode="auto">
                <a:xfrm>
                  <a:off x="1927" y="1792"/>
                  <a:ext cx="476" cy="269"/>
                </a:xfrm>
                <a:custGeom>
                  <a:avLst/>
                  <a:gdLst/>
                  <a:ahLst/>
                  <a:cxnLst>
                    <a:cxn ang="0">
                      <a:pos x="438" y="30"/>
                    </a:cxn>
                    <a:cxn ang="0">
                      <a:pos x="256" y="30"/>
                    </a:cxn>
                    <a:cxn ang="0">
                      <a:pos x="166" y="120"/>
                    </a:cxn>
                    <a:cxn ang="0">
                      <a:pos x="30" y="347"/>
                    </a:cxn>
                    <a:cxn ang="0">
                      <a:pos x="75" y="574"/>
                    </a:cxn>
                    <a:cxn ang="0">
                      <a:pos x="483" y="619"/>
                    </a:cxn>
                    <a:cxn ang="0">
                      <a:pos x="846" y="529"/>
                    </a:cxn>
                    <a:cxn ang="0">
                      <a:pos x="755" y="211"/>
                    </a:cxn>
                    <a:cxn ang="0">
                      <a:pos x="619" y="30"/>
                    </a:cxn>
                    <a:cxn ang="0">
                      <a:pos x="347" y="30"/>
                    </a:cxn>
                  </a:cxnLst>
                  <a:rect l="0" t="0" r="r" b="b"/>
                  <a:pathLst>
                    <a:path w="891" h="626">
                      <a:moveTo>
                        <a:pt x="438" y="30"/>
                      </a:moveTo>
                      <a:cubicBezTo>
                        <a:pt x="369" y="22"/>
                        <a:pt x="301" y="15"/>
                        <a:pt x="256" y="30"/>
                      </a:cubicBezTo>
                      <a:cubicBezTo>
                        <a:pt x="211" y="45"/>
                        <a:pt x="204" y="67"/>
                        <a:pt x="166" y="120"/>
                      </a:cubicBezTo>
                      <a:cubicBezTo>
                        <a:pt x="128" y="173"/>
                        <a:pt x="45" y="271"/>
                        <a:pt x="30" y="347"/>
                      </a:cubicBezTo>
                      <a:cubicBezTo>
                        <a:pt x="15" y="423"/>
                        <a:pt x="0" y="529"/>
                        <a:pt x="75" y="574"/>
                      </a:cubicBezTo>
                      <a:cubicBezTo>
                        <a:pt x="150" y="619"/>
                        <a:pt x="355" y="626"/>
                        <a:pt x="483" y="619"/>
                      </a:cubicBezTo>
                      <a:cubicBezTo>
                        <a:pt x="611" y="612"/>
                        <a:pt x="801" y="597"/>
                        <a:pt x="846" y="529"/>
                      </a:cubicBezTo>
                      <a:cubicBezTo>
                        <a:pt x="891" y="461"/>
                        <a:pt x="793" y="294"/>
                        <a:pt x="755" y="211"/>
                      </a:cubicBezTo>
                      <a:cubicBezTo>
                        <a:pt x="717" y="128"/>
                        <a:pt x="687" y="60"/>
                        <a:pt x="619" y="30"/>
                      </a:cubicBezTo>
                      <a:cubicBezTo>
                        <a:pt x="551" y="0"/>
                        <a:pt x="449" y="15"/>
                        <a:pt x="347" y="30"/>
                      </a:cubicBezTo>
                    </a:path>
                  </a:pathLst>
                </a:custGeom>
                <a:solidFill>
                  <a:srgbClr val="009900"/>
                </a:solidFill>
                <a:ln w="9525" cap="flat" cmpd="sng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wrap="none" lIns="3600" tIns="0" rIns="3600" bIns="0"/>
                <a:lstStyle/>
                <a:p>
                  <a:endParaRPr lang="cs-CZ"/>
                </a:p>
              </p:txBody>
            </p:sp>
            <p:sp>
              <p:nvSpPr>
                <p:cNvPr id="669" name="Arc 947"/>
                <p:cNvSpPr>
                  <a:spLocks/>
                </p:cNvSpPr>
                <p:nvPr/>
              </p:nvSpPr>
              <p:spPr bwMode="auto">
                <a:xfrm flipH="1">
                  <a:off x="2001" y="1933"/>
                  <a:ext cx="113" cy="142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r>
                    <a:rPr lang="cs-CZ"/>
                    <a:t>E</a:t>
                  </a:r>
                </a:p>
              </p:txBody>
            </p:sp>
            <p:sp>
              <p:nvSpPr>
                <p:cNvPr id="670" name="Arc 948"/>
                <p:cNvSpPr>
                  <a:spLocks/>
                </p:cNvSpPr>
                <p:nvPr/>
              </p:nvSpPr>
              <p:spPr bwMode="auto">
                <a:xfrm flipH="1">
                  <a:off x="2114" y="1933"/>
                  <a:ext cx="113" cy="142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r>
                    <a:rPr lang="cs-CZ"/>
                    <a:t>P</a:t>
                  </a:r>
                </a:p>
              </p:txBody>
            </p:sp>
            <p:sp>
              <p:nvSpPr>
                <p:cNvPr id="671" name="Arc 949"/>
                <p:cNvSpPr>
                  <a:spLocks/>
                </p:cNvSpPr>
                <p:nvPr/>
              </p:nvSpPr>
              <p:spPr bwMode="auto">
                <a:xfrm flipH="1">
                  <a:off x="2227" y="1933"/>
                  <a:ext cx="113" cy="142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r>
                    <a:rPr lang="cs-CZ"/>
                    <a:t>A</a:t>
                  </a:r>
                </a:p>
              </p:txBody>
            </p:sp>
          </p:grpSp>
          <p:grpSp>
            <p:nvGrpSpPr>
              <p:cNvPr id="663" name="Group 950"/>
              <p:cNvGrpSpPr>
                <a:grpSpLocks/>
              </p:cNvGrpSpPr>
              <p:nvPr/>
            </p:nvGrpSpPr>
            <p:grpSpPr bwMode="auto">
              <a:xfrm>
                <a:off x="957" y="2845"/>
                <a:ext cx="477" cy="183"/>
                <a:chOff x="797" y="355"/>
                <a:chExt cx="477" cy="183"/>
              </a:xfrm>
            </p:grpSpPr>
            <p:sp>
              <p:nvSpPr>
                <p:cNvPr id="664" name="AutoShape 951"/>
                <p:cNvSpPr>
                  <a:spLocks noChangeAspect="1" noChangeArrowheads="1"/>
                </p:cNvSpPr>
                <p:nvPr/>
              </p:nvSpPr>
              <p:spPr bwMode="auto">
                <a:xfrm>
                  <a:off x="797" y="360"/>
                  <a:ext cx="477" cy="178"/>
                </a:xfrm>
                <a:prstGeom prst="roundRect">
                  <a:avLst>
                    <a:gd name="adj" fmla="val 43171"/>
                  </a:avLst>
                </a:prstGeom>
                <a:solidFill>
                  <a:srgbClr val="00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3600" tIns="0" rIns="3600" bIns="0" anchor="ctr"/>
                <a:lstStyle/>
                <a:p>
                  <a:endParaRPr lang="cs-CZ"/>
                </a:p>
              </p:txBody>
            </p:sp>
            <p:sp>
              <p:nvSpPr>
                <p:cNvPr id="665" name="Arc 952"/>
                <p:cNvSpPr>
                  <a:spLocks/>
                </p:cNvSpPr>
                <p:nvPr/>
              </p:nvSpPr>
              <p:spPr bwMode="auto">
                <a:xfrm rot="10800000" flipH="1">
                  <a:off x="867" y="355"/>
                  <a:ext cx="113" cy="56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666" name="Arc 953"/>
                <p:cNvSpPr>
                  <a:spLocks/>
                </p:cNvSpPr>
                <p:nvPr/>
              </p:nvSpPr>
              <p:spPr bwMode="auto">
                <a:xfrm rot="10800000" flipH="1">
                  <a:off x="980" y="355"/>
                  <a:ext cx="113" cy="71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667" name="Arc 954"/>
                <p:cNvSpPr>
                  <a:spLocks/>
                </p:cNvSpPr>
                <p:nvPr/>
              </p:nvSpPr>
              <p:spPr bwMode="auto">
                <a:xfrm rot="10800000" flipH="1">
                  <a:off x="1093" y="355"/>
                  <a:ext cx="113" cy="71"/>
                </a:xfrm>
                <a:custGeom>
                  <a:avLst/>
                  <a:gdLst>
                    <a:gd name="G0" fmla="+- 21597 0 0"/>
                    <a:gd name="G1" fmla="+- 21600 0 0"/>
                    <a:gd name="G2" fmla="+- 21600 0 0"/>
                    <a:gd name="T0" fmla="*/ 0 w 43197"/>
                    <a:gd name="T1" fmla="*/ 21219 h 21600"/>
                    <a:gd name="T2" fmla="*/ 43197 w 43197"/>
                    <a:gd name="T3" fmla="*/ 21600 h 21600"/>
                    <a:gd name="T4" fmla="*/ 21597 w 4319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7" h="21600" fill="none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</a:path>
                    <a:path w="43197" h="21600" stroke="0" extrusionOk="0">
                      <a:moveTo>
                        <a:pt x="0" y="21219"/>
                      </a:moveTo>
                      <a:cubicBezTo>
                        <a:pt x="208" y="9440"/>
                        <a:pt x="9816" y="-1"/>
                        <a:pt x="21597" y="0"/>
                      </a:cubicBezTo>
                      <a:cubicBezTo>
                        <a:pt x="33526" y="0"/>
                        <a:pt x="43197" y="9670"/>
                        <a:pt x="43197" y="21600"/>
                      </a:cubicBezTo>
                      <a:lnTo>
                        <a:pt x="21597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</p:grpSp>
        <p:sp>
          <p:nvSpPr>
            <p:cNvPr id="523" name="Rectangle 445"/>
            <p:cNvSpPr>
              <a:spLocks noChangeAspect="1" noChangeArrowheads="1"/>
            </p:cNvSpPr>
            <p:nvPr/>
          </p:nvSpPr>
          <p:spPr bwMode="auto">
            <a:xfrm>
              <a:off x="4043" y="3436"/>
              <a:ext cx="1673" cy="8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4176713"/>
              <a:endParaRPr lang="en-US" sz="1000" b="0">
                <a:solidFill>
                  <a:schemeClr val="tx1"/>
                </a:solidFill>
                <a:latin typeface="Arial" charset="0"/>
              </a:endParaRPr>
            </a:p>
          </p:txBody>
        </p:sp>
        <p:grpSp>
          <p:nvGrpSpPr>
            <p:cNvPr id="524" name="Group 422"/>
            <p:cNvGrpSpPr>
              <a:grpSpLocks noChangeAspect="1"/>
            </p:cNvGrpSpPr>
            <p:nvPr/>
          </p:nvGrpSpPr>
          <p:grpSpPr bwMode="auto">
            <a:xfrm>
              <a:off x="4881" y="456"/>
              <a:ext cx="137" cy="179"/>
              <a:chOff x="1156" y="2205"/>
              <a:chExt cx="274" cy="363"/>
            </a:xfrm>
          </p:grpSpPr>
          <p:sp>
            <p:nvSpPr>
              <p:cNvPr id="657" name="AutoShape 423"/>
              <p:cNvSpPr>
                <a:spLocks noChangeAspect="1" noChangeArrowheads="1"/>
              </p:cNvSpPr>
              <p:nvPr/>
            </p:nvSpPr>
            <p:spPr bwMode="auto">
              <a:xfrm>
                <a:off x="1224" y="2205"/>
                <a:ext cx="136" cy="273"/>
              </a:xfrm>
              <a:prstGeom prst="roundRect">
                <a:avLst>
                  <a:gd name="adj" fmla="val 50000"/>
                </a:avLst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 lIns="3600" tIns="0" rIns="3600" bIns="0" anchor="ctr"/>
              <a:lstStyle/>
              <a:p>
                <a:endParaRPr lang="cs-CZ"/>
              </a:p>
            </p:txBody>
          </p:sp>
          <p:sp>
            <p:nvSpPr>
              <p:cNvPr id="658" name="AutoShape 424"/>
              <p:cNvSpPr>
                <a:spLocks noChangeAspect="1" noChangeArrowheads="1"/>
              </p:cNvSpPr>
              <p:nvPr/>
            </p:nvSpPr>
            <p:spPr bwMode="auto">
              <a:xfrm rot="16200000">
                <a:off x="1225" y="2318"/>
                <a:ext cx="136" cy="274"/>
              </a:xfrm>
              <a:prstGeom prst="roundRect">
                <a:avLst>
                  <a:gd name="adj" fmla="val 50000"/>
                </a:avLst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 lIns="3600" tIns="0" rIns="3600" bIns="0" anchor="ctr"/>
              <a:lstStyle/>
              <a:p>
                <a:endParaRPr lang="cs-CZ"/>
              </a:p>
            </p:txBody>
          </p:sp>
          <p:sp>
            <p:nvSpPr>
              <p:cNvPr id="659" name="Oval 425"/>
              <p:cNvSpPr>
                <a:spLocks noChangeAspect="1" noChangeArrowheads="1"/>
              </p:cNvSpPr>
              <p:nvPr/>
            </p:nvSpPr>
            <p:spPr bwMode="auto">
              <a:xfrm>
                <a:off x="1202" y="2523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 lIns="3600" tIns="0" rIns="3600" bIns="0" anchor="ctr"/>
              <a:lstStyle/>
              <a:p>
                <a:endParaRPr lang="cs-CZ"/>
              </a:p>
            </p:txBody>
          </p:sp>
          <p:sp>
            <p:nvSpPr>
              <p:cNvPr id="660" name="Oval 426"/>
              <p:cNvSpPr>
                <a:spLocks noChangeAspect="1" noChangeArrowheads="1"/>
              </p:cNvSpPr>
              <p:nvPr/>
            </p:nvSpPr>
            <p:spPr bwMode="auto">
              <a:xfrm>
                <a:off x="1338" y="2523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 lIns="3600" tIns="0" rIns="3600" bIns="0" anchor="ctr"/>
              <a:lstStyle/>
              <a:p>
                <a:endParaRPr lang="cs-CZ"/>
              </a:p>
            </p:txBody>
          </p:sp>
          <p:sp>
            <p:nvSpPr>
              <p:cNvPr id="661" name="Oval 427"/>
              <p:cNvSpPr>
                <a:spLocks noChangeAspect="1" noChangeArrowheads="1"/>
              </p:cNvSpPr>
              <p:nvPr/>
            </p:nvSpPr>
            <p:spPr bwMode="auto">
              <a:xfrm>
                <a:off x="1269" y="2523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 lIns="3600" tIns="0" rIns="3600" bIns="0" anchor="ctr"/>
              <a:lstStyle/>
              <a:p>
                <a:endParaRPr lang="cs-CZ"/>
              </a:p>
            </p:txBody>
          </p:sp>
        </p:grpSp>
        <p:sp>
          <p:nvSpPr>
            <p:cNvPr id="525" name="Line 428"/>
            <p:cNvSpPr>
              <a:spLocks noChangeAspect="1" noChangeShapeType="1"/>
            </p:cNvSpPr>
            <p:nvPr/>
          </p:nvSpPr>
          <p:spPr bwMode="auto">
            <a:xfrm>
              <a:off x="4945" y="423"/>
              <a:ext cx="0" cy="45"/>
            </a:xfrm>
            <a:prstGeom prst="line">
              <a:avLst/>
            </a:prstGeom>
            <a:noFill/>
            <a:ln w="2540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/>
            <a:lstStyle/>
            <a:p>
              <a:endParaRPr lang="cs-CZ"/>
            </a:p>
          </p:txBody>
        </p:sp>
        <p:sp>
          <p:nvSpPr>
            <p:cNvPr id="526" name="Oval 429"/>
            <p:cNvSpPr>
              <a:spLocks noChangeAspect="1" noChangeArrowheads="1"/>
            </p:cNvSpPr>
            <p:nvPr/>
          </p:nvSpPr>
          <p:spPr bwMode="auto">
            <a:xfrm>
              <a:off x="4887" y="323"/>
              <a:ext cx="113" cy="11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 anchor="ctr"/>
            <a:lstStyle/>
            <a:p>
              <a:pPr algn="ctr"/>
              <a:r>
                <a:rPr kumimoji="1" lang="cs-CZ" sz="800" b="0">
                  <a:solidFill>
                    <a:schemeClr val="tx1"/>
                  </a:solidFill>
                </a:rPr>
                <a:t>aa</a:t>
              </a:r>
              <a:r>
                <a:rPr kumimoji="1" lang="cs-CZ" sz="800" b="0" baseline="-25000">
                  <a:solidFill>
                    <a:schemeClr val="tx1"/>
                  </a:solidFill>
                </a:rPr>
                <a:t>5</a:t>
              </a:r>
              <a:endParaRPr kumimoji="1" lang="cs-CZ" sz="800" b="0">
                <a:solidFill>
                  <a:schemeClr val="tx1"/>
                </a:solidFill>
              </a:endParaRPr>
            </a:p>
          </p:txBody>
        </p:sp>
        <p:sp>
          <p:nvSpPr>
            <p:cNvPr id="527" name="Oval 430"/>
            <p:cNvSpPr>
              <a:spLocks noChangeAspect="1" noChangeArrowheads="1"/>
            </p:cNvSpPr>
            <p:nvPr/>
          </p:nvSpPr>
          <p:spPr bwMode="auto">
            <a:xfrm>
              <a:off x="4751" y="323"/>
              <a:ext cx="114" cy="11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 anchor="ctr"/>
            <a:lstStyle/>
            <a:p>
              <a:pPr algn="ctr"/>
              <a:r>
                <a:rPr kumimoji="1" lang="cs-CZ" sz="800" b="0">
                  <a:solidFill>
                    <a:schemeClr val="tx1"/>
                  </a:solidFill>
                </a:rPr>
                <a:t>aa</a:t>
              </a:r>
              <a:r>
                <a:rPr kumimoji="1" lang="cs-CZ" sz="800" b="0" baseline="-25000">
                  <a:solidFill>
                    <a:schemeClr val="tx1"/>
                  </a:solidFill>
                </a:rPr>
                <a:t>4</a:t>
              </a:r>
              <a:endParaRPr kumimoji="1" lang="cs-CZ" sz="800" b="0">
                <a:solidFill>
                  <a:schemeClr val="tx1"/>
                </a:solidFill>
              </a:endParaRPr>
            </a:p>
          </p:txBody>
        </p:sp>
        <p:sp>
          <p:nvSpPr>
            <p:cNvPr id="528" name="Oval 431"/>
            <p:cNvSpPr>
              <a:spLocks noChangeAspect="1" noChangeArrowheads="1"/>
            </p:cNvSpPr>
            <p:nvPr/>
          </p:nvSpPr>
          <p:spPr bwMode="auto">
            <a:xfrm>
              <a:off x="4615" y="277"/>
              <a:ext cx="113" cy="11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 anchor="ctr"/>
            <a:lstStyle/>
            <a:p>
              <a:pPr algn="ctr"/>
              <a:r>
                <a:rPr kumimoji="1" lang="cs-CZ" sz="800" b="0">
                  <a:solidFill>
                    <a:schemeClr val="tx1"/>
                  </a:solidFill>
                </a:rPr>
                <a:t>aa</a:t>
              </a:r>
              <a:r>
                <a:rPr kumimoji="1" lang="cs-CZ" sz="800" b="0" baseline="-25000">
                  <a:solidFill>
                    <a:schemeClr val="tx1"/>
                  </a:solidFill>
                </a:rPr>
                <a:t>3</a:t>
              </a:r>
              <a:endParaRPr kumimoji="1" lang="cs-CZ" sz="800" b="0">
                <a:solidFill>
                  <a:schemeClr val="tx1"/>
                </a:solidFill>
              </a:endParaRPr>
            </a:p>
          </p:txBody>
        </p:sp>
        <p:cxnSp>
          <p:nvCxnSpPr>
            <p:cNvPr id="529" name="AutoShape 432"/>
            <p:cNvCxnSpPr>
              <a:cxnSpLocks noChangeAspect="1" noChangeShapeType="1"/>
              <a:stCxn id="527" idx="6"/>
              <a:endCxn id="526" idx="2"/>
            </p:cNvCxnSpPr>
            <p:nvPr/>
          </p:nvCxnSpPr>
          <p:spPr bwMode="auto">
            <a:xfrm>
              <a:off x="4865" y="380"/>
              <a:ext cx="22" cy="0"/>
            </a:xfrm>
            <a:prstGeom prst="straightConnector1">
              <a:avLst/>
            </a:prstGeom>
            <a:noFill/>
            <a:ln w="28575">
              <a:solidFill>
                <a:srgbClr val="CC00FF"/>
              </a:solidFill>
              <a:miter lim="800000"/>
              <a:headEnd/>
              <a:tailEnd/>
            </a:ln>
            <a:effectLst/>
          </p:spPr>
        </p:cxnSp>
        <p:cxnSp>
          <p:nvCxnSpPr>
            <p:cNvPr id="530" name="AutoShape 433"/>
            <p:cNvCxnSpPr>
              <a:cxnSpLocks noChangeAspect="1" noChangeShapeType="1"/>
              <a:stCxn id="528" idx="5"/>
              <a:endCxn id="527" idx="2"/>
            </p:cNvCxnSpPr>
            <p:nvPr/>
          </p:nvCxnSpPr>
          <p:spPr bwMode="auto">
            <a:xfrm>
              <a:off x="4712" y="374"/>
              <a:ext cx="39" cy="6"/>
            </a:xfrm>
            <a:prstGeom prst="straightConnector1">
              <a:avLst/>
            </a:prstGeom>
            <a:noFill/>
            <a:ln w="28575">
              <a:solidFill>
                <a:srgbClr val="CC00FF"/>
              </a:solidFill>
              <a:miter lim="800000"/>
              <a:headEnd/>
              <a:tailEnd/>
            </a:ln>
            <a:effectLst/>
          </p:spPr>
        </p:cxnSp>
        <p:sp>
          <p:nvSpPr>
            <p:cNvPr id="531" name="Line 434"/>
            <p:cNvSpPr>
              <a:spLocks noChangeAspect="1" noChangeShapeType="1"/>
            </p:cNvSpPr>
            <p:nvPr/>
          </p:nvSpPr>
          <p:spPr bwMode="auto">
            <a:xfrm flipH="1">
              <a:off x="4547" y="345"/>
              <a:ext cx="68" cy="0"/>
            </a:xfrm>
            <a:prstGeom prst="line">
              <a:avLst/>
            </a:prstGeom>
            <a:noFill/>
            <a:ln w="28575">
              <a:solidFill>
                <a:srgbClr val="CC00FF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/>
            <a:lstStyle/>
            <a:p>
              <a:endParaRPr lang="cs-CZ"/>
            </a:p>
          </p:txBody>
        </p:sp>
        <p:sp>
          <p:nvSpPr>
            <p:cNvPr id="532" name="Line 436"/>
            <p:cNvSpPr>
              <a:spLocks noChangeAspect="1" noChangeShapeType="1"/>
            </p:cNvSpPr>
            <p:nvPr/>
          </p:nvSpPr>
          <p:spPr bwMode="auto">
            <a:xfrm flipH="1" flipV="1">
              <a:off x="4366" y="323"/>
              <a:ext cx="113" cy="22"/>
            </a:xfrm>
            <a:prstGeom prst="line">
              <a:avLst/>
            </a:prstGeom>
            <a:noFill/>
            <a:ln w="28575">
              <a:solidFill>
                <a:srgbClr val="CC00FF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/>
            <a:lstStyle/>
            <a:p>
              <a:endParaRPr lang="cs-CZ"/>
            </a:p>
          </p:txBody>
        </p:sp>
        <p:sp>
          <p:nvSpPr>
            <p:cNvPr id="533" name="Oval 437"/>
            <p:cNvSpPr>
              <a:spLocks noChangeAspect="1" noChangeArrowheads="1"/>
            </p:cNvSpPr>
            <p:nvPr/>
          </p:nvSpPr>
          <p:spPr bwMode="auto">
            <a:xfrm>
              <a:off x="4457" y="300"/>
              <a:ext cx="113" cy="11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 anchor="ctr"/>
            <a:lstStyle/>
            <a:p>
              <a:pPr algn="ctr"/>
              <a:r>
                <a:rPr kumimoji="1" lang="cs-CZ" sz="800" b="0">
                  <a:solidFill>
                    <a:schemeClr val="tx1"/>
                  </a:solidFill>
                </a:rPr>
                <a:t>aa</a:t>
              </a:r>
              <a:r>
                <a:rPr kumimoji="1" lang="cs-CZ" sz="800" b="0" baseline="-25000">
                  <a:solidFill>
                    <a:schemeClr val="tx1"/>
                  </a:solidFill>
                </a:rPr>
                <a:t>2</a:t>
              </a:r>
              <a:endParaRPr kumimoji="1" lang="cs-CZ" sz="800" b="0">
                <a:solidFill>
                  <a:schemeClr val="tx1"/>
                </a:solidFill>
              </a:endParaRPr>
            </a:p>
          </p:txBody>
        </p:sp>
        <p:sp>
          <p:nvSpPr>
            <p:cNvPr id="534" name="Line 438"/>
            <p:cNvSpPr>
              <a:spLocks noChangeAspect="1" noChangeShapeType="1"/>
            </p:cNvSpPr>
            <p:nvPr/>
          </p:nvSpPr>
          <p:spPr bwMode="auto">
            <a:xfrm>
              <a:off x="4298" y="232"/>
              <a:ext cx="45" cy="45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/>
            <a:lstStyle/>
            <a:p>
              <a:endParaRPr lang="cs-CZ"/>
            </a:p>
          </p:txBody>
        </p:sp>
        <p:sp>
          <p:nvSpPr>
            <p:cNvPr id="535" name="Oval 439"/>
            <p:cNvSpPr>
              <a:spLocks noChangeAspect="1" noChangeArrowheads="1"/>
            </p:cNvSpPr>
            <p:nvPr/>
          </p:nvSpPr>
          <p:spPr bwMode="auto">
            <a:xfrm>
              <a:off x="4321" y="255"/>
              <a:ext cx="113" cy="11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 anchor="ctr"/>
            <a:lstStyle/>
            <a:p>
              <a:pPr algn="ctr"/>
              <a:r>
                <a:rPr kumimoji="1" lang="cs-CZ" sz="800" b="0">
                  <a:solidFill>
                    <a:schemeClr val="tx1"/>
                  </a:solidFill>
                </a:rPr>
                <a:t>aa</a:t>
              </a:r>
              <a:r>
                <a:rPr kumimoji="1" lang="cs-CZ" sz="800" b="0" baseline="-25000">
                  <a:solidFill>
                    <a:schemeClr val="tx1"/>
                  </a:solidFill>
                </a:rPr>
                <a:t>1</a:t>
              </a:r>
              <a:endParaRPr kumimoji="1" lang="cs-CZ" sz="800" b="0">
                <a:solidFill>
                  <a:schemeClr val="tx1"/>
                </a:solidFill>
              </a:endParaRPr>
            </a:p>
          </p:txBody>
        </p:sp>
        <p:sp>
          <p:nvSpPr>
            <p:cNvPr id="536" name="Text Box 440"/>
            <p:cNvSpPr txBox="1">
              <a:spLocks noChangeArrowheads="1"/>
            </p:cNvSpPr>
            <p:nvPr/>
          </p:nvSpPr>
          <p:spPr bwMode="auto">
            <a:xfrm>
              <a:off x="4129" y="146"/>
              <a:ext cx="147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>
              <a:spAutoFit/>
            </a:bodyPr>
            <a:lstStyle/>
            <a:p>
              <a:r>
                <a:rPr kumimoji="1" lang="cs-CZ" sz="900">
                  <a:solidFill>
                    <a:srgbClr val="0000FF"/>
                  </a:solidFill>
                </a:rPr>
                <a:t>NH</a:t>
              </a:r>
              <a:r>
                <a:rPr kumimoji="1" lang="cs-CZ" sz="900" baseline="-25000">
                  <a:solidFill>
                    <a:srgbClr val="0000FF"/>
                  </a:solidFill>
                </a:rPr>
                <a:t>2</a:t>
              </a:r>
              <a:endParaRPr kumimoji="1" lang="cs-CZ" sz="900">
                <a:solidFill>
                  <a:srgbClr val="0000FF"/>
                </a:solidFill>
              </a:endParaRPr>
            </a:p>
          </p:txBody>
        </p:sp>
        <p:sp>
          <p:nvSpPr>
            <p:cNvPr id="537" name="Line 446"/>
            <p:cNvSpPr>
              <a:spLocks noChangeAspect="1" noChangeShapeType="1"/>
            </p:cNvSpPr>
            <p:nvPr/>
          </p:nvSpPr>
          <p:spPr bwMode="auto">
            <a:xfrm flipV="1">
              <a:off x="4128" y="657"/>
              <a:ext cx="1446" cy="1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/>
            <a:lstStyle/>
            <a:p>
              <a:endParaRPr lang="cs-CZ"/>
            </a:p>
          </p:txBody>
        </p:sp>
        <p:sp>
          <p:nvSpPr>
            <p:cNvPr id="538" name="Rectangle 447"/>
            <p:cNvSpPr>
              <a:spLocks noChangeArrowheads="1"/>
            </p:cNvSpPr>
            <p:nvPr/>
          </p:nvSpPr>
          <p:spPr bwMode="auto">
            <a:xfrm>
              <a:off x="4156" y="712"/>
              <a:ext cx="100" cy="11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 anchor="b">
              <a:spAutoFit/>
            </a:bodyPr>
            <a:lstStyle/>
            <a:p>
              <a:r>
                <a:rPr kumimoji="1" lang="cs-CZ" sz="1200" b="0">
                  <a:solidFill>
                    <a:schemeClr val="tx1"/>
                  </a:solidFill>
                </a:rPr>
                <a:t>5'</a:t>
              </a:r>
            </a:p>
          </p:txBody>
        </p:sp>
        <p:sp>
          <p:nvSpPr>
            <p:cNvPr id="539" name="Rectangle 448"/>
            <p:cNvSpPr>
              <a:spLocks noChangeArrowheads="1"/>
            </p:cNvSpPr>
            <p:nvPr/>
          </p:nvSpPr>
          <p:spPr bwMode="auto">
            <a:xfrm>
              <a:off x="5447" y="712"/>
              <a:ext cx="100" cy="11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 anchor="b">
              <a:spAutoFit/>
            </a:bodyPr>
            <a:lstStyle/>
            <a:p>
              <a:r>
                <a:rPr kumimoji="1" lang="cs-CZ" sz="1200" b="0">
                  <a:solidFill>
                    <a:schemeClr val="tx1"/>
                  </a:solidFill>
                </a:rPr>
                <a:t>3'</a:t>
              </a:r>
            </a:p>
          </p:txBody>
        </p:sp>
        <p:sp>
          <p:nvSpPr>
            <p:cNvPr id="540" name="Text Box 404"/>
            <p:cNvSpPr txBox="1">
              <a:spLocks noChangeAspect="1" noChangeArrowheads="1"/>
            </p:cNvSpPr>
            <p:nvPr/>
          </p:nvSpPr>
          <p:spPr bwMode="auto">
            <a:xfrm>
              <a:off x="4982" y="666"/>
              <a:ext cx="145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>
              <a:spAutoFit/>
            </a:bodyPr>
            <a:lstStyle/>
            <a:p>
              <a:r>
                <a:rPr kumimoji="1" lang="cs-CZ" sz="800">
                  <a:solidFill>
                    <a:srgbClr val="FF0000"/>
                  </a:solidFill>
                </a:rPr>
                <a:t>UAA</a:t>
              </a:r>
            </a:p>
          </p:txBody>
        </p:sp>
        <p:grpSp>
          <p:nvGrpSpPr>
            <p:cNvPr id="541" name="Group 465"/>
            <p:cNvGrpSpPr>
              <a:grpSpLocks noChangeAspect="1"/>
            </p:cNvGrpSpPr>
            <p:nvPr/>
          </p:nvGrpSpPr>
          <p:grpSpPr bwMode="auto">
            <a:xfrm>
              <a:off x="4881" y="1278"/>
              <a:ext cx="137" cy="179"/>
              <a:chOff x="1156" y="2205"/>
              <a:chExt cx="274" cy="363"/>
            </a:xfrm>
          </p:grpSpPr>
          <p:sp>
            <p:nvSpPr>
              <p:cNvPr id="652" name="AutoShape 466"/>
              <p:cNvSpPr>
                <a:spLocks noChangeAspect="1" noChangeArrowheads="1"/>
              </p:cNvSpPr>
              <p:nvPr/>
            </p:nvSpPr>
            <p:spPr bwMode="auto">
              <a:xfrm>
                <a:off x="1224" y="2205"/>
                <a:ext cx="136" cy="273"/>
              </a:xfrm>
              <a:prstGeom prst="roundRect">
                <a:avLst>
                  <a:gd name="adj" fmla="val 50000"/>
                </a:avLst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 lIns="3600" tIns="0" rIns="3600" bIns="0" anchor="ctr"/>
              <a:lstStyle/>
              <a:p>
                <a:endParaRPr lang="cs-CZ"/>
              </a:p>
            </p:txBody>
          </p:sp>
          <p:sp>
            <p:nvSpPr>
              <p:cNvPr id="653" name="AutoShape 467"/>
              <p:cNvSpPr>
                <a:spLocks noChangeAspect="1" noChangeArrowheads="1"/>
              </p:cNvSpPr>
              <p:nvPr/>
            </p:nvSpPr>
            <p:spPr bwMode="auto">
              <a:xfrm rot="16200000">
                <a:off x="1225" y="2318"/>
                <a:ext cx="136" cy="274"/>
              </a:xfrm>
              <a:prstGeom prst="roundRect">
                <a:avLst>
                  <a:gd name="adj" fmla="val 50000"/>
                </a:avLst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 lIns="3600" tIns="0" rIns="3600" bIns="0" anchor="ctr"/>
              <a:lstStyle/>
              <a:p>
                <a:endParaRPr lang="cs-CZ"/>
              </a:p>
            </p:txBody>
          </p:sp>
          <p:sp>
            <p:nvSpPr>
              <p:cNvPr id="654" name="Oval 468"/>
              <p:cNvSpPr>
                <a:spLocks noChangeAspect="1" noChangeArrowheads="1"/>
              </p:cNvSpPr>
              <p:nvPr/>
            </p:nvSpPr>
            <p:spPr bwMode="auto">
              <a:xfrm>
                <a:off x="1202" y="2523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 lIns="3600" tIns="0" rIns="3600" bIns="0" anchor="ctr"/>
              <a:lstStyle/>
              <a:p>
                <a:endParaRPr lang="cs-CZ"/>
              </a:p>
            </p:txBody>
          </p:sp>
          <p:sp>
            <p:nvSpPr>
              <p:cNvPr id="655" name="Oval 469"/>
              <p:cNvSpPr>
                <a:spLocks noChangeAspect="1" noChangeArrowheads="1"/>
              </p:cNvSpPr>
              <p:nvPr/>
            </p:nvSpPr>
            <p:spPr bwMode="auto">
              <a:xfrm>
                <a:off x="1338" y="2523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 lIns="3600" tIns="0" rIns="3600" bIns="0" anchor="ctr"/>
              <a:lstStyle/>
              <a:p>
                <a:endParaRPr lang="cs-CZ"/>
              </a:p>
            </p:txBody>
          </p:sp>
          <p:sp>
            <p:nvSpPr>
              <p:cNvPr id="656" name="Oval 470"/>
              <p:cNvSpPr>
                <a:spLocks noChangeAspect="1" noChangeArrowheads="1"/>
              </p:cNvSpPr>
              <p:nvPr/>
            </p:nvSpPr>
            <p:spPr bwMode="auto">
              <a:xfrm>
                <a:off x="1269" y="2523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 lIns="3600" tIns="0" rIns="3600" bIns="0" anchor="ctr"/>
              <a:lstStyle/>
              <a:p>
                <a:endParaRPr lang="cs-CZ"/>
              </a:p>
            </p:txBody>
          </p:sp>
        </p:grpSp>
        <p:sp>
          <p:nvSpPr>
            <p:cNvPr id="542" name="Line 471"/>
            <p:cNvSpPr>
              <a:spLocks noChangeAspect="1" noChangeShapeType="1"/>
            </p:cNvSpPr>
            <p:nvPr/>
          </p:nvSpPr>
          <p:spPr bwMode="auto">
            <a:xfrm>
              <a:off x="4945" y="1245"/>
              <a:ext cx="0" cy="45"/>
            </a:xfrm>
            <a:prstGeom prst="line">
              <a:avLst/>
            </a:prstGeom>
            <a:noFill/>
            <a:ln w="2540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/>
            <a:lstStyle/>
            <a:p>
              <a:endParaRPr lang="cs-CZ"/>
            </a:p>
          </p:txBody>
        </p:sp>
        <p:sp>
          <p:nvSpPr>
            <p:cNvPr id="543" name="Oval 472"/>
            <p:cNvSpPr>
              <a:spLocks noChangeAspect="1" noChangeArrowheads="1"/>
            </p:cNvSpPr>
            <p:nvPr/>
          </p:nvSpPr>
          <p:spPr bwMode="auto">
            <a:xfrm>
              <a:off x="4887" y="1145"/>
              <a:ext cx="113" cy="11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 anchor="ctr"/>
            <a:lstStyle/>
            <a:p>
              <a:pPr algn="ctr"/>
              <a:r>
                <a:rPr kumimoji="1" lang="cs-CZ" sz="800" b="0">
                  <a:solidFill>
                    <a:schemeClr val="tx1"/>
                  </a:solidFill>
                </a:rPr>
                <a:t>aa</a:t>
              </a:r>
              <a:r>
                <a:rPr kumimoji="1" lang="cs-CZ" sz="800" b="0" baseline="-25000">
                  <a:solidFill>
                    <a:schemeClr val="tx1"/>
                  </a:solidFill>
                </a:rPr>
                <a:t>5</a:t>
              </a:r>
              <a:endParaRPr kumimoji="1" lang="cs-CZ" sz="800" b="0">
                <a:solidFill>
                  <a:schemeClr val="tx1"/>
                </a:solidFill>
              </a:endParaRPr>
            </a:p>
          </p:txBody>
        </p:sp>
        <p:sp>
          <p:nvSpPr>
            <p:cNvPr id="544" name="Oval 473"/>
            <p:cNvSpPr>
              <a:spLocks noChangeAspect="1" noChangeArrowheads="1"/>
            </p:cNvSpPr>
            <p:nvPr/>
          </p:nvSpPr>
          <p:spPr bwMode="auto">
            <a:xfrm>
              <a:off x="4751" y="1145"/>
              <a:ext cx="114" cy="11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 anchor="ctr"/>
            <a:lstStyle/>
            <a:p>
              <a:pPr algn="ctr"/>
              <a:r>
                <a:rPr kumimoji="1" lang="cs-CZ" sz="800" b="0">
                  <a:solidFill>
                    <a:schemeClr val="tx1"/>
                  </a:solidFill>
                </a:rPr>
                <a:t>aa</a:t>
              </a:r>
              <a:r>
                <a:rPr kumimoji="1" lang="cs-CZ" sz="800" b="0" baseline="-25000">
                  <a:solidFill>
                    <a:schemeClr val="tx1"/>
                  </a:solidFill>
                </a:rPr>
                <a:t>4</a:t>
              </a:r>
              <a:endParaRPr kumimoji="1" lang="cs-CZ" sz="800" b="0">
                <a:solidFill>
                  <a:schemeClr val="tx1"/>
                </a:solidFill>
              </a:endParaRPr>
            </a:p>
          </p:txBody>
        </p:sp>
        <p:sp>
          <p:nvSpPr>
            <p:cNvPr id="545" name="Oval 474"/>
            <p:cNvSpPr>
              <a:spLocks noChangeAspect="1" noChangeArrowheads="1"/>
            </p:cNvSpPr>
            <p:nvPr/>
          </p:nvSpPr>
          <p:spPr bwMode="auto">
            <a:xfrm>
              <a:off x="4615" y="1099"/>
              <a:ext cx="113" cy="11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 anchor="ctr"/>
            <a:lstStyle/>
            <a:p>
              <a:pPr algn="ctr"/>
              <a:r>
                <a:rPr kumimoji="1" lang="cs-CZ" sz="800" b="0">
                  <a:solidFill>
                    <a:schemeClr val="tx1"/>
                  </a:solidFill>
                </a:rPr>
                <a:t>aa</a:t>
              </a:r>
              <a:r>
                <a:rPr kumimoji="1" lang="cs-CZ" sz="800" b="0" baseline="-25000">
                  <a:solidFill>
                    <a:schemeClr val="tx1"/>
                  </a:solidFill>
                </a:rPr>
                <a:t>3</a:t>
              </a:r>
              <a:endParaRPr kumimoji="1" lang="cs-CZ" sz="800" b="0">
                <a:solidFill>
                  <a:schemeClr val="tx1"/>
                </a:solidFill>
              </a:endParaRPr>
            </a:p>
          </p:txBody>
        </p:sp>
        <p:cxnSp>
          <p:nvCxnSpPr>
            <p:cNvPr id="546" name="AutoShape 475"/>
            <p:cNvCxnSpPr>
              <a:cxnSpLocks noChangeAspect="1" noChangeShapeType="1"/>
              <a:stCxn id="544" idx="6"/>
              <a:endCxn id="543" idx="2"/>
            </p:cNvCxnSpPr>
            <p:nvPr/>
          </p:nvCxnSpPr>
          <p:spPr bwMode="auto">
            <a:xfrm>
              <a:off x="4865" y="1202"/>
              <a:ext cx="22" cy="0"/>
            </a:xfrm>
            <a:prstGeom prst="straightConnector1">
              <a:avLst/>
            </a:prstGeom>
            <a:noFill/>
            <a:ln w="28575">
              <a:solidFill>
                <a:srgbClr val="CC00FF"/>
              </a:solidFill>
              <a:miter lim="800000"/>
              <a:headEnd/>
              <a:tailEnd/>
            </a:ln>
            <a:effectLst/>
          </p:spPr>
        </p:cxnSp>
        <p:cxnSp>
          <p:nvCxnSpPr>
            <p:cNvPr id="547" name="AutoShape 476"/>
            <p:cNvCxnSpPr>
              <a:cxnSpLocks noChangeAspect="1" noChangeShapeType="1"/>
              <a:stCxn id="545" idx="5"/>
              <a:endCxn id="544" idx="2"/>
            </p:cNvCxnSpPr>
            <p:nvPr/>
          </p:nvCxnSpPr>
          <p:spPr bwMode="auto">
            <a:xfrm>
              <a:off x="4712" y="1196"/>
              <a:ext cx="39" cy="6"/>
            </a:xfrm>
            <a:prstGeom prst="straightConnector1">
              <a:avLst/>
            </a:prstGeom>
            <a:noFill/>
            <a:ln w="28575">
              <a:solidFill>
                <a:srgbClr val="CC00FF"/>
              </a:solidFill>
              <a:miter lim="800000"/>
              <a:headEnd/>
              <a:tailEnd/>
            </a:ln>
            <a:effectLst/>
          </p:spPr>
        </p:cxnSp>
        <p:sp>
          <p:nvSpPr>
            <p:cNvPr id="548" name="Line 477"/>
            <p:cNvSpPr>
              <a:spLocks noChangeAspect="1" noChangeShapeType="1"/>
            </p:cNvSpPr>
            <p:nvPr/>
          </p:nvSpPr>
          <p:spPr bwMode="auto">
            <a:xfrm flipH="1">
              <a:off x="4547" y="1167"/>
              <a:ext cx="68" cy="0"/>
            </a:xfrm>
            <a:prstGeom prst="line">
              <a:avLst/>
            </a:prstGeom>
            <a:noFill/>
            <a:ln w="28575">
              <a:solidFill>
                <a:srgbClr val="CC00FF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/>
            <a:lstStyle/>
            <a:p>
              <a:endParaRPr lang="cs-CZ"/>
            </a:p>
          </p:txBody>
        </p:sp>
        <p:sp>
          <p:nvSpPr>
            <p:cNvPr id="549" name="Line 478"/>
            <p:cNvSpPr>
              <a:spLocks noChangeAspect="1" noChangeShapeType="1"/>
            </p:cNvSpPr>
            <p:nvPr/>
          </p:nvSpPr>
          <p:spPr bwMode="auto">
            <a:xfrm flipH="1" flipV="1">
              <a:off x="4366" y="1145"/>
              <a:ext cx="113" cy="22"/>
            </a:xfrm>
            <a:prstGeom prst="line">
              <a:avLst/>
            </a:prstGeom>
            <a:noFill/>
            <a:ln w="28575">
              <a:solidFill>
                <a:srgbClr val="CC00FF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/>
            <a:lstStyle/>
            <a:p>
              <a:endParaRPr lang="cs-CZ"/>
            </a:p>
          </p:txBody>
        </p:sp>
        <p:sp>
          <p:nvSpPr>
            <p:cNvPr id="550" name="Oval 479"/>
            <p:cNvSpPr>
              <a:spLocks noChangeAspect="1" noChangeArrowheads="1"/>
            </p:cNvSpPr>
            <p:nvPr/>
          </p:nvSpPr>
          <p:spPr bwMode="auto">
            <a:xfrm>
              <a:off x="4457" y="1122"/>
              <a:ext cx="113" cy="11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 anchor="ctr"/>
            <a:lstStyle/>
            <a:p>
              <a:pPr algn="ctr"/>
              <a:r>
                <a:rPr kumimoji="1" lang="cs-CZ" sz="800" b="0">
                  <a:solidFill>
                    <a:schemeClr val="tx1"/>
                  </a:solidFill>
                </a:rPr>
                <a:t>aa</a:t>
              </a:r>
              <a:r>
                <a:rPr kumimoji="1" lang="cs-CZ" sz="800" b="0" baseline="-25000">
                  <a:solidFill>
                    <a:schemeClr val="tx1"/>
                  </a:solidFill>
                </a:rPr>
                <a:t>2</a:t>
              </a:r>
              <a:endParaRPr kumimoji="1" lang="cs-CZ" sz="800" b="0">
                <a:solidFill>
                  <a:schemeClr val="tx1"/>
                </a:solidFill>
              </a:endParaRPr>
            </a:p>
          </p:txBody>
        </p:sp>
        <p:sp>
          <p:nvSpPr>
            <p:cNvPr id="551" name="Line 480"/>
            <p:cNvSpPr>
              <a:spLocks noChangeAspect="1" noChangeShapeType="1"/>
            </p:cNvSpPr>
            <p:nvPr/>
          </p:nvSpPr>
          <p:spPr bwMode="auto">
            <a:xfrm>
              <a:off x="4298" y="1054"/>
              <a:ext cx="45" cy="45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/>
            <a:lstStyle/>
            <a:p>
              <a:endParaRPr lang="cs-CZ"/>
            </a:p>
          </p:txBody>
        </p:sp>
        <p:sp>
          <p:nvSpPr>
            <p:cNvPr id="552" name="Oval 481"/>
            <p:cNvSpPr>
              <a:spLocks noChangeAspect="1" noChangeArrowheads="1"/>
            </p:cNvSpPr>
            <p:nvPr/>
          </p:nvSpPr>
          <p:spPr bwMode="auto">
            <a:xfrm>
              <a:off x="4321" y="1077"/>
              <a:ext cx="113" cy="11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 anchor="ctr"/>
            <a:lstStyle/>
            <a:p>
              <a:pPr algn="ctr"/>
              <a:r>
                <a:rPr kumimoji="1" lang="cs-CZ" sz="800" b="0">
                  <a:solidFill>
                    <a:schemeClr val="tx1"/>
                  </a:solidFill>
                </a:rPr>
                <a:t>aa</a:t>
              </a:r>
              <a:r>
                <a:rPr kumimoji="1" lang="cs-CZ" sz="800" b="0" baseline="-25000">
                  <a:solidFill>
                    <a:schemeClr val="tx1"/>
                  </a:solidFill>
                </a:rPr>
                <a:t>1</a:t>
              </a:r>
              <a:endParaRPr kumimoji="1" lang="cs-CZ" sz="800" b="0">
                <a:solidFill>
                  <a:schemeClr val="tx1"/>
                </a:solidFill>
              </a:endParaRPr>
            </a:p>
          </p:txBody>
        </p:sp>
        <p:sp>
          <p:nvSpPr>
            <p:cNvPr id="553" name="Text Box 482"/>
            <p:cNvSpPr txBox="1">
              <a:spLocks noChangeArrowheads="1"/>
            </p:cNvSpPr>
            <p:nvPr/>
          </p:nvSpPr>
          <p:spPr bwMode="auto">
            <a:xfrm>
              <a:off x="4129" y="968"/>
              <a:ext cx="147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>
              <a:spAutoFit/>
            </a:bodyPr>
            <a:lstStyle/>
            <a:p>
              <a:r>
                <a:rPr kumimoji="1" lang="cs-CZ" sz="900">
                  <a:solidFill>
                    <a:srgbClr val="0000FF"/>
                  </a:solidFill>
                </a:rPr>
                <a:t>NH</a:t>
              </a:r>
              <a:r>
                <a:rPr kumimoji="1" lang="cs-CZ" sz="900" baseline="-25000">
                  <a:solidFill>
                    <a:srgbClr val="0000FF"/>
                  </a:solidFill>
                </a:rPr>
                <a:t>2</a:t>
              </a:r>
              <a:endParaRPr kumimoji="1" lang="cs-CZ" sz="900">
                <a:solidFill>
                  <a:srgbClr val="0000FF"/>
                </a:solidFill>
              </a:endParaRPr>
            </a:p>
          </p:txBody>
        </p:sp>
        <p:sp>
          <p:nvSpPr>
            <p:cNvPr id="554" name="Line 483"/>
            <p:cNvSpPr>
              <a:spLocks noChangeAspect="1" noChangeShapeType="1"/>
            </p:cNvSpPr>
            <p:nvPr/>
          </p:nvSpPr>
          <p:spPr bwMode="auto">
            <a:xfrm flipV="1">
              <a:off x="4128" y="1479"/>
              <a:ext cx="1446" cy="1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/>
            <a:lstStyle/>
            <a:p>
              <a:endParaRPr lang="cs-CZ"/>
            </a:p>
          </p:txBody>
        </p:sp>
        <p:sp>
          <p:nvSpPr>
            <p:cNvPr id="555" name="Rectangle 484"/>
            <p:cNvSpPr>
              <a:spLocks noChangeArrowheads="1"/>
            </p:cNvSpPr>
            <p:nvPr/>
          </p:nvSpPr>
          <p:spPr bwMode="auto">
            <a:xfrm>
              <a:off x="4156" y="1534"/>
              <a:ext cx="100" cy="11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 anchor="b">
              <a:spAutoFit/>
            </a:bodyPr>
            <a:lstStyle/>
            <a:p>
              <a:r>
                <a:rPr kumimoji="1" lang="cs-CZ" sz="1200" b="0">
                  <a:solidFill>
                    <a:schemeClr val="tx1"/>
                  </a:solidFill>
                </a:rPr>
                <a:t>5'</a:t>
              </a:r>
            </a:p>
          </p:txBody>
        </p:sp>
        <p:sp>
          <p:nvSpPr>
            <p:cNvPr id="556" name="Rectangle 485"/>
            <p:cNvSpPr>
              <a:spLocks noChangeArrowheads="1"/>
            </p:cNvSpPr>
            <p:nvPr/>
          </p:nvSpPr>
          <p:spPr bwMode="auto">
            <a:xfrm>
              <a:off x="5447" y="1534"/>
              <a:ext cx="100" cy="11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 anchor="b">
              <a:spAutoFit/>
            </a:bodyPr>
            <a:lstStyle/>
            <a:p>
              <a:r>
                <a:rPr kumimoji="1" lang="cs-CZ" sz="1200" b="0">
                  <a:solidFill>
                    <a:schemeClr val="tx1"/>
                  </a:solidFill>
                </a:rPr>
                <a:t>3'</a:t>
              </a:r>
            </a:p>
          </p:txBody>
        </p:sp>
        <p:sp>
          <p:nvSpPr>
            <p:cNvPr id="557" name="Text Box 486"/>
            <p:cNvSpPr txBox="1">
              <a:spLocks noChangeAspect="1" noChangeArrowheads="1"/>
            </p:cNvSpPr>
            <p:nvPr/>
          </p:nvSpPr>
          <p:spPr bwMode="auto">
            <a:xfrm>
              <a:off x="4985" y="1488"/>
              <a:ext cx="145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>
              <a:spAutoFit/>
            </a:bodyPr>
            <a:lstStyle/>
            <a:p>
              <a:r>
                <a:rPr kumimoji="1" lang="cs-CZ" sz="800">
                  <a:solidFill>
                    <a:srgbClr val="FF0000"/>
                  </a:solidFill>
                </a:rPr>
                <a:t>UAA</a:t>
              </a:r>
            </a:p>
          </p:txBody>
        </p:sp>
        <p:grpSp>
          <p:nvGrpSpPr>
            <p:cNvPr id="558" name="Group 555"/>
            <p:cNvGrpSpPr>
              <a:grpSpLocks noChangeAspect="1"/>
            </p:cNvGrpSpPr>
            <p:nvPr/>
          </p:nvGrpSpPr>
          <p:grpSpPr bwMode="auto">
            <a:xfrm>
              <a:off x="4843" y="2188"/>
              <a:ext cx="137" cy="184"/>
              <a:chOff x="1156" y="2205"/>
              <a:chExt cx="274" cy="363"/>
            </a:xfrm>
          </p:grpSpPr>
          <p:sp>
            <p:nvSpPr>
              <p:cNvPr id="647" name="AutoShape 556"/>
              <p:cNvSpPr>
                <a:spLocks noChangeAspect="1" noChangeArrowheads="1"/>
              </p:cNvSpPr>
              <p:nvPr/>
            </p:nvSpPr>
            <p:spPr bwMode="auto">
              <a:xfrm>
                <a:off x="1224" y="2205"/>
                <a:ext cx="136" cy="273"/>
              </a:xfrm>
              <a:prstGeom prst="roundRect">
                <a:avLst>
                  <a:gd name="adj" fmla="val 50000"/>
                </a:avLst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 lIns="3600" tIns="0" rIns="3600" bIns="0" anchor="ctr"/>
              <a:lstStyle/>
              <a:p>
                <a:endParaRPr lang="cs-CZ"/>
              </a:p>
            </p:txBody>
          </p:sp>
          <p:sp>
            <p:nvSpPr>
              <p:cNvPr id="648" name="AutoShape 557"/>
              <p:cNvSpPr>
                <a:spLocks noChangeAspect="1" noChangeArrowheads="1"/>
              </p:cNvSpPr>
              <p:nvPr/>
            </p:nvSpPr>
            <p:spPr bwMode="auto">
              <a:xfrm rot="16200000">
                <a:off x="1225" y="2318"/>
                <a:ext cx="136" cy="274"/>
              </a:xfrm>
              <a:prstGeom prst="roundRect">
                <a:avLst>
                  <a:gd name="adj" fmla="val 50000"/>
                </a:avLst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 lIns="3600" tIns="0" rIns="3600" bIns="0" anchor="ctr"/>
              <a:lstStyle/>
              <a:p>
                <a:endParaRPr lang="cs-CZ"/>
              </a:p>
            </p:txBody>
          </p:sp>
          <p:sp>
            <p:nvSpPr>
              <p:cNvPr id="649" name="Oval 558"/>
              <p:cNvSpPr>
                <a:spLocks noChangeAspect="1" noChangeArrowheads="1"/>
              </p:cNvSpPr>
              <p:nvPr/>
            </p:nvSpPr>
            <p:spPr bwMode="auto">
              <a:xfrm>
                <a:off x="1202" y="2523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 lIns="3600" tIns="0" rIns="3600" bIns="0" anchor="ctr"/>
              <a:lstStyle/>
              <a:p>
                <a:endParaRPr lang="cs-CZ"/>
              </a:p>
            </p:txBody>
          </p:sp>
          <p:sp>
            <p:nvSpPr>
              <p:cNvPr id="650" name="Oval 559"/>
              <p:cNvSpPr>
                <a:spLocks noChangeAspect="1" noChangeArrowheads="1"/>
              </p:cNvSpPr>
              <p:nvPr/>
            </p:nvSpPr>
            <p:spPr bwMode="auto">
              <a:xfrm>
                <a:off x="1338" y="2523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 lIns="3600" tIns="0" rIns="3600" bIns="0" anchor="ctr"/>
              <a:lstStyle/>
              <a:p>
                <a:endParaRPr lang="cs-CZ"/>
              </a:p>
            </p:txBody>
          </p:sp>
          <p:sp>
            <p:nvSpPr>
              <p:cNvPr id="651" name="Oval 560"/>
              <p:cNvSpPr>
                <a:spLocks noChangeAspect="1" noChangeArrowheads="1"/>
              </p:cNvSpPr>
              <p:nvPr/>
            </p:nvSpPr>
            <p:spPr bwMode="auto">
              <a:xfrm>
                <a:off x="1269" y="2523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 lIns="3600" tIns="0" rIns="3600" bIns="0" anchor="ctr"/>
              <a:lstStyle/>
              <a:p>
                <a:endParaRPr lang="cs-CZ"/>
              </a:p>
            </p:txBody>
          </p:sp>
        </p:grpSp>
        <p:sp>
          <p:nvSpPr>
            <p:cNvPr id="559" name="Line 567"/>
            <p:cNvSpPr>
              <a:spLocks noChangeAspect="1" noChangeShapeType="1"/>
            </p:cNvSpPr>
            <p:nvPr/>
          </p:nvSpPr>
          <p:spPr bwMode="auto">
            <a:xfrm flipV="1">
              <a:off x="4128" y="2358"/>
              <a:ext cx="1446" cy="1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/>
            <a:lstStyle/>
            <a:p>
              <a:endParaRPr lang="cs-CZ"/>
            </a:p>
          </p:txBody>
        </p:sp>
        <p:sp>
          <p:nvSpPr>
            <p:cNvPr id="560" name="Rectangle 568"/>
            <p:cNvSpPr>
              <a:spLocks noChangeArrowheads="1"/>
            </p:cNvSpPr>
            <p:nvPr/>
          </p:nvSpPr>
          <p:spPr bwMode="auto">
            <a:xfrm>
              <a:off x="4156" y="2413"/>
              <a:ext cx="100" cy="11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 anchor="b">
              <a:spAutoFit/>
            </a:bodyPr>
            <a:lstStyle/>
            <a:p>
              <a:r>
                <a:rPr kumimoji="1" lang="cs-CZ" sz="1200" b="0">
                  <a:solidFill>
                    <a:schemeClr val="tx1"/>
                  </a:solidFill>
                </a:rPr>
                <a:t>5'</a:t>
              </a:r>
            </a:p>
          </p:txBody>
        </p:sp>
        <p:sp>
          <p:nvSpPr>
            <p:cNvPr id="561" name="Rectangle 569"/>
            <p:cNvSpPr>
              <a:spLocks noChangeArrowheads="1"/>
            </p:cNvSpPr>
            <p:nvPr/>
          </p:nvSpPr>
          <p:spPr bwMode="auto">
            <a:xfrm>
              <a:off x="5447" y="2413"/>
              <a:ext cx="100" cy="11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 anchor="b">
              <a:spAutoFit/>
            </a:bodyPr>
            <a:lstStyle/>
            <a:p>
              <a:r>
                <a:rPr kumimoji="1" lang="cs-CZ" sz="1200" b="0">
                  <a:solidFill>
                    <a:schemeClr val="tx1"/>
                  </a:solidFill>
                </a:rPr>
                <a:t>3'</a:t>
              </a:r>
            </a:p>
          </p:txBody>
        </p:sp>
        <p:sp>
          <p:nvSpPr>
            <p:cNvPr id="562" name="Text Box 512"/>
            <p:cNvSpPr txBox="1">
              <a:spLocks noChangeAspect="1" noChangeArrowheads="1"/>
            </p:cNvSpPr>
            <p:nvPr/>
          </p:nvSpPr>
          <p:spPr bwMode="auto">
            <a:xfrm>
              <a:off x="4096" y="2752"/>
              <a:ext cx="147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>
              <a:spAutoFit/>
            </a:bodyPr>
            <a:lstStyle/>
            <a:p>
              <a:r>
                <a:rPr kumimoji="1" lang="cs-CZ" sz="900">
                  <a:solidFill>
                    <a:srgbClr val="0000FF"/>
                  </a:solidFill>
                </a:rPr>
                <a:t>NH</a:t>
              </a:r>
              <a:r>
                <a:rPr kumimoji="1" lang="cs-CZ" sz="900" baseline="-25000">
                  <a:solidFill>
                    <a:srgbClr val="0000FF"/>
                  </a:solidFill>
                </a:rPr>
                <a:t>2</a:t>
              </a:r>
              <a:endParaRPr kumimoji="1" lang="cs-CZ" sz="900">
                <a:solidFill>
                  <a:srgbClr val="0000FF"/>
                </a:solidFill>
              </a:endParaRPr>
            </a:p>
          </p:txBody>
        </p:sp>
        <p:sp>
          <p:nvSpPr>
            <p:cNvPr id="563" name="Oval 526"/>
            <p:cNvSpPr>
              <a:spLocks noChangeAspect="1" noChangeArrowheads="1"/>
            </p:cNvSpPr>
            <p:nvPr/>
          </p:nvSpPr>
          <p:spPr bwMode="auto">
            <a:xfrm>
              <a:off x="4910" y="2758"/>
              <a:ext cx="113" cy="11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 anchor="ctr"/>
            <a:lstStyle/>
            <a:p>
              <a:pPr algn="ctr"/>
              <a:r>
                <a:rPr kumimoji="1" lang="cs-CZ" sz="800" b="0">
                  <a:solidFill>
                    <a:schemeClr val="tx1"/>
                  </a:solidFill>
                </a:rPr>
                <a:t>aa</a:t>
              </a:r>
              <a:r>
                <a:rPr kumimoji="1" lang="cs-CZ" sz="800" b="0" baseline="-25000">
                  <a:solidFill>
                    <a:schemeClr val="tx1"/>
                  </a:solidFill>
                </a:rPr>
                <a:t>5</a:t>
              </a:r>
              <a:endParaRPr kumimoji="1" lang="cs-CZ" sz="800" b="0">
                <a:solidFill>
                  <a:schemeClr val="tx1"/>
                </a:solidFill>
              </a:endParaRPr>
            </a:p>
          </p:txBody>
        </p:sp>
        <p:sp>
          <p:nvSpPr>
            <p:cNvPr id="564" name="Oval 527"/>
            <p:cNvSpPr>
              <a:spLocks noChangeAspect="1" noChangeArrowheads="1"/>
            </p:cNvSpPr>
            <p:nvPr/>
          </p:nvSpPr>
          <p:spPr bwMode="auto">
            <a:xfrm>
              <a:off x="4774" y="2758"/>
              <a:ext cx="113" cy="11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 anchor="ctr"/>
            <a:lstStyle/>
            <a:p>
              <a:pPr algn="ctr"/>
              <a:r>
                <a:rPr kumimoji="1" lang="cs-CZ" sz="800" b="0">
                  <a:solidFill>
                    <a:schemeClr val="tx1"/>
                  </a:solidFill>
                </a:rPr>
                <a:t>aa</a:t>
              </a:r>
              <a:r>
                <a:rPr kumimoji="1" lang="cs-CZ" sz="800" b="0" baseline="-25000">
                  <a:solidFill>
                    <a:schemeClr val="tx1"/>
                  </a:solidFill>
                </a:rPr>
                <a:t>4</a:t>
              </a:r>
              <a:endParaRPr kumimoji="1" lang="cs-CZ" sz="800" b="0">
                <a:solidFill>
                  <a:schemeClr val="tx1"/>
                </a:solidFill>
              </a:endParaRPr>
            </a:p>
          </p:txBody>
        </p:sp>
        <p:sp>
          <p:nvSpPr>
            <p:cNvPr id="565" name="Oval 528"/>
            <p:cNvSpPr>
              <a:spLocks noChangeAspect="1" noChangeArrowheads="1"/>
            </p:cNvSpPr>
            <p:nvPr/>
          </p:nvSpPr>
          <p:spPr bwMode="auto">
            <a:xfrm>
              <a:off x="4637" y="2713"/>
              <a:ext cx="114" cy="11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 anchor="ctr"/>
            <a:lstStyle/>
            <a:p>
              <a:pPr algn="ctr"/>
              <a:r>
                <a:rPr kumimoji="1" lang="cs-CZ" sz="800" b="0">
                  <a:solidFill>
                    <a:schemeClr val="tx1"/>
                  </a:solidFill>
                </a:rPr>
                <a:t>aa</a:t>
              </a:r>
              <a:r>
                <a:rPr kumimoji="1" lang="cs-CZ" sz="800" b="0" baseline="-25000">
                  <a:solidFill>
                    <a:schemeClr val="tx1"/>
                  </a:solidFill>
                </a:rPr>
                <a:t>3</a:t>
              </a:r>
              <a:endParaRPr kumimoji="1" lang="cs-CZ" sz="800" b="0">
                <a:solidFill>
                  <a:schemeClr val="tx1"/>
                </a:solidFill>
              </a:endParaRPr>
            </a:p>
          </p:txBody>
        </p:sp>
        <p:cxnSp>
          <p:nvCxnSpPr>
            <p:cNvPr id="566" name="AutoShape 529"/>
            <p:cNvCxnSpPr>
              <a:cxnSpLocks noChangeAspect="1" noChangeShapeType="1"/>
              <a:stCxn id="564" idx="6"/>
              <a:endCxn id="563" idx="2"/>
            </p:cNvCxnSpPr>
            <p:nvPr/>
          </p:nvCxnSpPr>
          <p:spPr bwMode="auto">
            <a:xfrm>
              <a:off x="4887" y="2815"/>
              <a:ext cx="23" cy="0"/>
            </a:xfrm>
            <a:prstGeom prst="straightConnector1">
              <a:avLst/>
            </a:prstGeom>
            <a:noFill/>
            <a:ln w="28575">
              <a:solidFill>
                <a:srgbClr val="CC00FF"/>
              </a:solidFill>
              <a:miter lim="800000"/>
              <a:headEnd/>
              <a:tailEnd/>
            </a:ln>
            <a:effectLst/>
          </p:spPr>
        </p:cxnSp>
        <p:cxnSp>
          <p:nvCxnSpPr>
            <p:cNvPr id="567" name="AutoShape 530"/>
            <p:cNvCxnSpPr>
              <a:cxnSpLocks noChangeAspect="1" noChangeShapeType="1"/>
              <a:stCxn id="565" idx="5"/>
              <a:endCxn id="564" idx="2"/>
            </p:cNvCxnSpPr>
            <p:nvPr/>
          </p:nvCxnSpPr>
          <p:spPr bwMode="auto">
            <a:xfrm>
              <a:off x="4734" y="2810"/>
              <a:ext cx="40" cy="5"/>
            </a:xfrm>
            <a:prstGeom prst="straightConnector1">
              <a:avLst/>
            </a:prstGeom>
            <a:noFill/>
            <a:ln w="28575">
              <a:solidFill>
                <a:srgbClr val="CC00FF"/>
              </a:solidFill>
              <a:miter lim="800000"/>
              <a:headEnd/>
              <a:tailEnd/>
            </a:ln>
            <a:effectLst/>
          </p:spPr>
        </p:cxnSp>
        <p:sp>
          <p:nvSpPr>
            <p:cNvPr id="568" name="Line 531"/>
            <p:cNvSpPr>
              <a:spLocks noChangeAspect="1" noChangeShapeType="1"/>
            </p:cNvSpPr>
            <p:nvPr/>
          </p:nvSpPr>
          <p:spPr bwMode="auto">
            <a:xfrm flipH="1">
              <a:off x="4569" y="2781"/>
              <a:ext cx="68" cy="0"/>
            </a:xfrm>
            <a:prstGeom prst="line">
              <a:avLst/>
            </a:prstGeom>
            <a:noFill/>
            <a:ln w="28575">
              <a:solidFill>
                <a:srgbClr val="CC00FF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/>
            <a:lstStyle/>
            <a:p>
              <a:endParaRPr lang="cs-CZ"/>
            </a:p>
          </p:txBody>
        </p:sp>
        <p:sp>
          <p:nvSpPr>
            <p:cNvPr id="569" name="Line 532"/>
            <p:cNvSpPr>
              <a:spLocks noChangeAspect="1" noChangeShapeType="1"/>
            </p:cNvSpPr>
            <p:nvPr/>
          </p:nvSpPr>
          <p:spPr bwMode="auto">
            <a:xfrm flipH="1" flipV="1">
              <a:off x="4388" y="2758"/>
              <a:ext cx="113" cy="23"/>
            </a:xfrm>
            <a:prstGeom prst="line">
              <a:avLst/>
            </a:prstGeom>
            <a:noFill/>
            <a:ln w="28575">
              <a:solidFill>
                <a:srgbClr val="CC00FF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/>
            <a:lstStyle/>
            <a:p>
              <a:endParaRPr lang="cs-CZ"/>
            </a:p>
          </p:txBody>
        </p:sp>
        <p:sp>
          <p:nvSpPr>
            <p:cNvPr id="570" name="Oval 533"/>
            <p:cNvSpPr>
              <a:spLocks noChangeAspect="1" noChangeArrowheads="1"/>
            </p:cNvSpPr>
            <p:nvPr/>
          </p:nvSpPr>
          <p:spPr bwMode="auto">
            <a:xfrm>
              <a:off x="4479" y="2735"/>
              <a:ext cx="113" cy="11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 anchor="ctr"/>
            <a:lstStyle/>
            <a:p>
              <a:pPr algn="ctr"/>
              <a:r>
                <a:rPr kumimoji="1" lang="cs-CZ" sz="800" b="0">
                  <a:solidFill>
                    <a:schemeClr val="tx1"/>
                  </a:solidFill>
                </a:rPr>
                <a:t>aa</a:t>
              </a:r>
              <a:r>
                <a:rPr kumimoji="1" lang="cs-CZ" sz="800" b="0" baseline="-25000">
                  <a:solidFill>
                    <a:schemeClr val="tx1"/>
                  </a:solidFill>
                </a:rPr>
                <a:t>2</a:t>
              </a:r>
              <a:endParaRPr kumimoji="1" lang="cs-CZ" sz="800" b="0">
                <a:solidFill>
                  <a:schemeClr val="tx1"/>
                </a:solidFill>
              </a:endParaRPr>
            </a:p>
          </p:txBody>
        </p:sp>
        <p:sp>
          <p:nvSpPr>
            <p:cNvPr id="571" name="Oval 535"/>
            <p:cNvSpPr>
              <a:spLocks noChangeAspect="1" noChangeArrowheads="1"/>
            </p:cNvSpPr>
            <p:nvPr/>
          </p:nvSpPr>
          <p:spPr bwMode="auto">
            <a:xfrm>
              <a:off x="4343" y="2690"/>
              <a:ext cx="113" cy="11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 anchor="ctr"/>
            <a:lstStyle/>
            <a:p>
              <a:pPr algn="ctr"/>
              <a:r>
                <a:rPr kumimoji="1" lang="cs-CZ" sz="800" b="0">
                  <a:solidFill>
                    <a:schemeClr val="tx1"/>
                  </a:solidFill>
                </a:rPr>
                <a:t>aa</a:t>
              </a:r>
              <a:r>
                <a:rPr kumimoji="1" lang="cs-CZ" sz="800" b="0" baseline="-25000">
                  <a:solidFill>
                    <a:schemeClr val="tx1"/>
                  </a:solidFill>
                </a:rPr>
                <a:t>1</a:t>
              </a:r>
              <a:endParaRPr kumimoji="1" lang="cs-CZ" sz="800" b="0">
                <a:solidFill>
                  <a:schemeClr val="tx1"/>
                </a:solidFill>
              </a:endParaRPr>
            </a:p>
          </p:txBody>
        </p:sp>
        <p:sp>
          <p:nvSpPr>
            <p:cNvPr id="572" name="Line 536"/>
            <p:cNvSpPr>
              <a:spLocks noChangeAspect="1" noChangeShapeType="1"/>
            </p:cNvSpPr>
            <p:nvPr/>
          </p:nvSpPr>
          <p:spPr bwMode="auto">
            <a:xfrm>
              <a:off x="5023" y="2826"/>
              <a:ext cx="68" cy="23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/>
            <a:lstStyle/>
            <a:p>
              <a:endParaRPr lang="cs-CZ"/>
            </a:p>
          </p:txBody>
        </p:sp>
        <p:sp>
          <p:nvSpPr>
            <p:cNvPr id="573" name="Text Box 537"/>
            <p:cNvSpPr txBox="1">
              <a:spLocks noChangeAspect="1" noChangeArrowheads="1"/>
            </p:cNvSpPr>
            <p:nvPr/>
          </p:nvSpPr>
          <p:spPr bwMode="auto">
            <a:xfrm>
              <a:off x="5107" y="2809"/>
              <a:ext cx="218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>
              <a:spAutoFit/>
            </a:bodyPr>
            <a:lstStyle/>
            <a:p>
              <a:r>
                <a:rPr kumimoji="1" lang="cs-CZ" sz="900">
                  <a:solidFill>
                    <a:srgbClr val="0000FF"/>
                  </a:solidFill>
                </a:rPr>
                <a:t>COOH</a:t>
              </a:r>
            </a:p>
          </p:txBody>
        </p:sp>
        <p:sp>
          <p:nvSpPr>
            <p:cNvPr id="574" name="Line 570"/>
            <p:cNvSpPr>
              <a:spLocks noChangeShapeType="1"/>
            </p:cNvSpPr>
            <p:nvPr/>
          </p:nvSpPr>
          <p:spPr bwMode="auto">
            <a:xfrm flipV="1">
              <a:off x="4270" y="2780"/>
              <a:ext cx="85" cy="34"/>
            </a:xfrm>
            <a:prstGeom prst="line">
              <a:avLst/>
            </a:prstGeom>
            <a:noFill/>
            <a:ln w="15875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 lIns="3600" tIns="0" rIns="3600" bIns="0" anchor="b"/>
            <a:lstStyle/>
            <a:p>
              <a:endParaRPr lang="cs-CZ"/>
            </a:p>
          </p:txBody>
        </p:sp>
        <p:sp>
          <p:nvSpPr>
            <p:cNvPr id="575" name="Arc 571"/>
            <p:cNvSpPr>
              <a:spLocks/>
            </p:cNvSpPr>
            <p:nvPr/>
          </p:nvSpPr>
          <p:spPr bwMode="auto">
            <a:xfrm flipH="1">
              <a:off x="5064" y="1026"/>
              <a:ext cx="226" cy="28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 type="arrow" w="med" len="med"/>
            </a:ln>
            <a:effectLst/>
          </p:spPr>
          <p:txBody>
            <a:bodyPr wrap="none" lIns="3600" tIns="0" rIns="3600" bIns="0" anchor="ctr"/>
            <a:lstStyle/>
            <a:p>
              <a:endParaRPr lang="cs-CZ"/>
            </a:p>
          </p:txBody>
        </p:sp>
        <p:sp>
          <p:nvSpPr>
            <p:cNvPr id="576" name="Text Box 572"/>
            <p:cNvSpPr txBox="1">
              <a:spLocks noChangeArrowheads="1"/>
            </p:cNvSpPr>
            <p:nvPr/>
          </p:nvSpPr>
          <p:spPr bwMode="auto">
            <a:xfrm>
              <a:off x="5212" y="1156"/>
              <a:ext cx="482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3600" tIns="0" rIns="3600" bIns="0" anchor="b">
              <a:spAutoFit/>
            </a:bodyPr>
            <a:lstStyle/>
            <a:p>
              <a:pPr algn="ctr"/>
              <a:r>
                <a:rPr lang="cs-CZ" sz="800"/>
                <a:t>Uvolňovací faktor</a:t>
              </a:r>
            </a:p>
          </p:txBody>
        </p:sp>
        <p:sp>
          <p:nvSpPr>
            <p:cNvPr id="577" name="Rectangle 575"/>
            <p:cNvSpPr>
              <a:spLocks noChangeArrowheads="1"/>
            </p:cNvSpPr>
            <p:nvPr/>
          </p:nvSpPr>
          <p:spPr bwMode="auto">
            <a:xfrm>
              <a:off x="4156" y="4060"/>
              <a:ext cx="100" cy="11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 anchor="b">
              <a:spAutoFit/>
            </a:bodyPr>
            <a:lstStyle/>
            <a:p>
              <a:r>
                <a:rPr kumimoji="1" lang="cs-CZ" sz="1200" b="0">
                  <a:solidFill>
                    <a:schemeClr val="tx1"/>
                  </a:solidFill>
                </a:rPr>
                <a:t>5'</a:t>
              </a:r>
            </a:p>
          </p:txBody>
        </p:sp>
        <p:sp>
          <p:nvSpPr>
            <p:cNvPr id="578" name="Rectangle 576"/>
            <p:cNvSpPr>
              <a:spLocks noChangeArrowheads="1"/>
            </p:cNvSpPr>
            <p:nvPr/>
          </p:nvSpPr>
          <p:spPr bwMode="auto">
            <a:xfrm>
              <a:off x="5447" y="4060"/>
              <a:ext cx="100" cy="11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 anchor="b">
              <a:spAutoFit/>
            </a:bodyPr>
            <a:lstStyle/>
            <a:p>
              <a:r>
                <a:rPr kumimoji="1" lang="cs-CZ" sz="1200" b="0">
                  <a:solidFill>
                    <a:schemeClr val="tx1"/>
                  </a:solidFill>
                </a:rPr>
                <a:t>3'</a:t>
              </a:r>
            </a:p>
          </p:txBody>
        </p:sp>
        <p:sp>
          <p:nvSpPr>
            <p:cNvPr id="579" name="Rectangle 578"/>
            <p:cNvSpPr>
              <a:spLocks noChangeArrowheads="1"/>
            </p:cNvSpPr>
            <p:nvPr/>
          </p:nvSpPr>
          <p:spPr bwMode="auto">
            <a:xfrm>
              <a:off x="4156" y="3292"/>
              <a:ext cx="100" cy="11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 anchor="b">
              <a:spAutoFit/>
            </a:bodyPr>
            <a:lstStyle/>
            <a:p>
              <a:r>
                <a:rPr kumimoji="1" lang="cs-CZ" sz="1200" b="0">
                  <a:solidFill>
                    <a:schemeClr val="tx1"/>
                  </a:solidFill>
                </a:rPr>
                <a:t>5'</a:t>
              </a:r>
            </a:p>
          </p:txBody>
        </p:sp>
        <p:sp>
          <p:nvSpPr>
            <p:cNvPr id="580" name="Rectangle 579"/>
            <p:cNvSpPr>
              <a:spLocks noChangeArrowheads="1"/>
            </p:cNvSpPr>
            <p:nvPr/>
          </p:nvSpPr>
          <p:spPr bwMode="auto">
            <a:xfrm>
              <a:off x="5447" y="3292"/>
              <a:ext cx="100" cy="11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 anchor="b">
              <a:spAutoFit/>
            </a:bodyPr>
            <a:lstStyle/>
            <a:p>
              <a:r>
                <a:rPr kumimoji="1" lang="cs-CZ" sz="1200" b="0">
                  <a:solidFill>
                    <a:schemeClr val="tx1"/>
                  </a:solidFill>
                </a:rPr>
                <a:t>3'</a:t>
              </a:r>
            </a:p>
          </p:txBody>
        </p:sp>
        <p:sp>
          <p:nvSpPr>
            <p:cNvPr id="581" name="Text Box 580"/>
            <p:cNvSpPr txBox="1">
              <a:spLocks noChangeAspect="1" noChangeArrowheads="1"/>
            </p:cNvSpPr>
            <p:nvPr/>
          </p:nvSpPr>
          <p:spPr bwMode="auto">
            <a:xfrm>
              <a:off x="4953" y="2358"/>
              <a:ext cx="145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>
              <a:spAutoFit/>
            </a:bodyPr>
            <a:lstStyle/>
            <a:p>
              <a:r>
                <a:rPr kumimoji="1" lang="cs-CZ" sz="800">
                  <a:solidFill>
                    <a:srgbClr val="FF0000"/>
                  </a:solidFill>
                </a:rPr>
                <a:t>UAA</a:t>
              </a:r>
            </a:p>
          </p:txBody>
        </p:sp>
        <p:sp>
          <p:nvSpPr>
            <p:cNvPr id="582" name="Text Box 582"/>
            <p:cNvSpPr txBox="1">
              <a:spLocks noChangeAspect="1" noChangeArrowheads="1"/>
            </p:cNvSpPr>
            <p:nvPr/>
          </p:nvSpPr>
          <p:spPr bwMode="auto">
            <a:xfrm>
              <a:off x="4922" y="4031"/>
              <a:ext cx="145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>
              <a:spAutoFit/>
            </a:bodyPr>
            <a:lstStyle/>
            <a:p>
              <a:r>
                <a:rPr kumimoji="1" lang="cs-CZ" sz="800">
                  <a:solidFill>
                    <a:srgbClr val="FF0000"/>
                  </a:solidFill>
                </a:rPr>
                <a:t>UAA</a:t>
              </a:r>
            </a:p>
          </p:txBody>
        </p:sp>
        <p:grpSp>
          <p:nvGrpSpPr>
            <p:cNvPr id="583" name="Group 598"/>
            <p:cNvGrpSpPr>
              <a:grpSpLocks noChangeAspect="1"/>
            </p:cNvGrpSpPr>
            <p:nvPr/>
          </p:nvGrpSpPr>
          <p:grpSpPr bwMode="auto">
            <a:xfrm rot="-1774904">
              <a:off x="4870" y="3702"/>
              <a:ext cx="137" cy="184"/>
              <a:chOff x="1156" y="2205"/>
              <a:chExt cx="274" cy="363"/>
            </a:xfrm>
          </p:grpSpPr>
          <p:sp>
            <p:nvSpPr>
              <p:cNvPr id="642" name="AutoShape 599"/>
              <p:cNvSpPr>
                <a:spLocks noChangeAspect="1" noChangeArrowheads="1"/>
              </p:cNvSpPr>
              <p:nvPr/>
            </p:nvSpPr>
            <p:spPr bwMode="auto">
              <a:xfrm>
                <a:off x="1224" y="2205"/>
                <a:ext cx="136" cy="273"/>
              </a:xfrm>
              <a:prstGeom prst="roundRect">
                <a:avLst>
                  <a:gd name="adj" fmla="val 50000"/>
                </a:avLst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 lIns="3600" tIns="0" rIns="3600" bIns="0" anchor="ctr"/>
              <a:lstStyle/>
              <a:p>
                <a:endParaRPr lang="cs-CZ"/>
              </a:p>
            </p:txBody>
          </p:sp>
          <p:sp>
            <p:nvSpPr>
              <p:cNvPr id="643" name="AutoShape 600"/>
              <p:cNvSpPr>
                <a:spLocks noChangeAspect="1" noChangeArrowheads="1"/>
              </p:cNvSpPr>
              <p:nvPr/>
            </p:nvSpPr>
            <p:spPr bwMode="auto">
              <a:xfrm rot="16200000">
                <a:off x="1225" y="2318"/>
                <a:ext cx="136" cy="274"/>
              </a:xfrm>
              <a:prstGeom prst="roundRect">
                <a:avLst>
                  <a:gd name="adj" fmla="val 50000"/>
                </a:avLst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 lIns="3600" tIns="0" rIns="3600" bIns="0" anchor="ctr"/>
              <a:lstStyle/>
              <a:p>
                <a:endParaRPr lang="cs-CZ"/>
              </a:p>
            </p:txBody>
          </p:sp>
          <p:sp>
            <p:nvSpPr>
              <p:cNvPr id="644" name="Oval 601"/>
              <p:cNvSpPr>
                <a:spLocks noChangeAspect="1" noChangeArrowheads="1"/>
              </p:cNvSpPr>
              <p:nvPr/>
            </p:nvSpPr>
            <p:spPr bwMode="auto">
              <a:xfrm>
                <a:off x="1202" y="2523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 lIns="3600" tIns="0" rIns="3600" bIns="0" anchor="ctr"/>
              <a:lstStyle/>
              <a:p>
                <a:endParaRPr lang="cs-CZ"/>
              </a:p>
            </p:txBody>
          </p:sp>
          <p:sp>
            <p:nvSpPr>
              <p:cNvPr id="645" name="Oval 602"/>
              <p:cNvSpPr>
                <a:spLocks noChangeAspect="1" noChangeArrowheads="1"/>
              </p:cNvSpPr>
              <p:nvPr/>
            </p:nvSpPr>
            <p:spPr bwMode="auto">
              <a:xfrm>
                <a:off x="1338" y="2523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 lIns="3600" tIns="0" rIns="3600" bIns="0" anchor="ctr"/>
              <a:lstStyle/>
              <a:p>
                <a:endParaRPr lang="cs-CZ"/>
              </a:p>
            </p:txBody>
          </p:sp>
          <p:sp>
            <p:nvSpPr>
              <p:cNvPr id="646" name="Oval 603"/>
              <p:cNvSpPr>
                <a:spLocks noChangeAspect="1" noChangeArrowheads="1"/>
              </p:cNvSpPr>
              <p:nvPr/>
            </p:nvSpPr>
            <p:spPr bwMode="auto">
              <a:xfrm>
                <a:off x="1269" y="2523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 lIns="3600" tIns="0" rIns="3600" bIns="0" anchor="ctr"/>
              <a:lstStyle/>
              <a:p>
                <a:endParaRPr lang="cs-CZ"/>
              </a:p>
            </p:txBody>
          </p:sp>
        </p:grpSp>
        <p:sp>
          <p:nvSpPr>
            <p:cNvPr id="584" name="Text Box 581"/>
            <p:cNvSpPr txBox="1">
              <a:spLocks noChangeAspect="1" noChangeArrowheads="1"/>
            </p:cNvSpPr>
            <p:nvPr/>
          </p:nvSpPr>
          <p:spPr bwMode="auto">
            <a:xfrm>
              <a:off x="5004" y="3244"/>
              <a:ext cx="145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>
              <a:spAutoFit/>
            </a:bodyPr>
            <a:lstStyle/>
            <a:p>
              <a:r>
                <a:rPr kumimoji="1" lang="cs-CZ" sz="800">
                  <a:solidFill>
                    <a:srgbClr val="FF0000"/>
                  </a:solidFill>
                </a:rPr>
                <a:t>UAA</a:t>
              </a:r>
            </a:p>
          </p:txBody>
        </p:sp>
        <p:sp>
          <p:nvSpPr>
            <p:cNvPr id="585" name="Line 614"/>
            <p:cNvSpPr>
              <a:spLocks noChangeAspect="1" noChangeShapeType="1"/>
            </p:cNvSpPr>
            <p:nvPr/>
          </p:nvSpPr>
          <p:spPr bwMode="auto">
            <a:xfrm>
              <a:off x="4916" y="2143"/>
              <a:ext cx="0" cy="45"/>
            </a:xfrm>
            <a:prstGeom prst="line">
              <a:avLst/>
            </a:prstGeom>
            <a:noFill/>
            <a:ln w="2540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/>
            <a:lstStyle/>
            <a:p>
              <a:endParaRPr lang="cs-CZ"/>
            </a:p>
          </p:txBody>
        </p:sp>
        <p:sp>
          <p:nvSpPr>
            <p:cNvPr id="586" name="Oval 615"/>
            <p:cNvSpPr>
              <a:spLocks noChangeAspect="1" noChangeArrowheads="1"/>
            </p:cNvSpPr>
            <p:nvPr/>
          </p:nvSpPr>
          <p:spPr bwMode="auto">
            <a:xfrm>
              <a:off x="4858" y="2043"/>
              <a:ext cx="113" cy="11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 anchor="ctr"/>
            <a:lstStyle/>
            <a:p>
              <a:pPr algn="ctr"/>
              <a:r>
                <a:rPr kumimoji="1" lang="cs-CZ" sz="800" b="0">
                  <a:solidFill>
                    <a:schemeClr val="tx1"/>
                  </a:solidFill>
                </a:rPr>
                <a:t>aa</a:t>
              </a:r>
              <a:r>
                <a:rPr kumimoji="1" lang="cs-CZ" sz="800" b="0" baseline="-25000">
                  <a:solidFill>
                    <a:schemeClr val="tx1"/>
                  </a:solidFill>
                </a:rPr>
                <a:t>5</a:t>
              </a:r>
              <a:endParaRPr kumimoji="1" lang="cs-CZ" sz="800" b="0">
                <a:solidFill>
                  <a:schemeClr val="tx1"/>
                </a:solidFill>
              </a:endParaRPr>
            </a:p>
          </p:txBody>
        </p:sp>
        <p:sp>
          <p:nvSpPr>
            <p:cNvPr id="587" name="Oval 616"/>
            <p:cNvSpPr>
              <a:spLocks noChangeAspect="1" noChangeArrowheads="1"/>
            </p:cNvSpPr>
            <p:nvPr/>
          </p:nvSpPr>
          <p:spPr bwMode="auto">
            <a:xfrm>
              <a:off x="4722" y="2043"/>
              <a:ext cx="114" cy="11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 anchor="ctr"/>
            <a:lstStyle/>
            <a:p>
              <a:pPr algn="ctr"/>
              <a:r>
                <a:rPr kumimoji="1" lang="cs-CZ" sz="800" b="0">
                  <a:solidFill>
                    <a:schemeClr val="tx1"/>
                  </a:solidFill>
                </a:rPr>
                <a:t>aa</a:t>
              </a:r>
              <a:r>
                <a:rPr kumimoji="1" lang="cs-CZ" sz="800" b="0" baseline="-25000">
                  <a:solidFill>
                    <a:schemeClr val="tx1"/>
                  </a:solidFill>
                </a:rPr>
                <a:t>4</a:t>
              </a:r>
              <a:endParaRPr kumimoji="1" lang="cs-CZ" sz="800" b="0">
                <a:solidFill>
                  <a:schemeClr val="tx1"/>
                </a:solidFill>
              </a:endParaRPr>
            </a:p>
          </p:txBody>
        </p:sp>
        <p:sp>
          <p:nvSpPr>
            <p:cNvPr id="588" name="Oval 617"/>
            <p:cNvSpPr>
              <a:spLocks noChangeAspect="1" noChangeArrowheads="1"/>
            </p:cNvSpPr>
            <p:nvPr/>
          </p:nvSpPr>
          <p:spPr bwMode="auto">
            <a:xfrm>
              <a:off x="4586" y="1997"/>
              <a:ext cx="113" cy="11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 anchor="ctr"/>
            <a:lstStyle/>
            <a:p>
              <a:pPr algn="ctr"/>
              <a:r>
                <a:rPr kumimoji="1" lang="cs-CZ" sz="800" b="0">
                  <a:solidFill>
                    <a:schemeClr val="tx1"/>
                  </a:solidFill>
                </a:rPr>
                <a:t>aa</a:t>
              </a:r>
              <a:r>
                <a:rPr kumimoji="1" lang="cs-CZ" sz="800" b="0" baseline="-25000">
                  <a:solidFill>
                    <a:schemeClr val="tx1"/>
                  </a:solidFill>
                </a:rPr>
                <a:t>3</a:t>
              </a:r>
              <a:endParaRPr kumimoji="1" lang="cs-CZ" sz="800" b="0">
                <a:solidFill>
                  <a:schemeClr val="tx1"/>
                </a:solidFill>
              </a:endParaRPr>
            </a:p>
          </p:txBody>
        </p:sp>
        <p:cxnSp>
          <p:nvCxnSpPr>
            <p:cNvPr id="589" name="AutoShape 618"/>
            <p:cNvCxnSpPr>
              <a:cxnSpLocks noChangeAspect="1" noChangeShapeType="1"/>
              <a:stCxn id="587" idx="6"/>
              <a:endCxn id="586" idx="2"/>
            </p:cNvCxnSpPr>
            <p:nvPr/>
          </p:nvCxnSpPr>
          <p:spPr bwMode="auto">
            <a:xfrm>
              <a:off x="4836" y="2100"/>
              <a:ext cx="22" cy="0"/>
            </a:xfrm>
            <a:prstGeom prst="straightConnector1">
              <a:avLst/>
            </a:prstGeom>
            <a:noFill/>
            <a:ln w="28575">
              <a:solidFill>
                <a:srgbClr val="CC00FF"/>
              </a:solidFill>
              <a:miter lim="800000"/>
              <a:headEnd/>
              <a:tailEnd/>
            </a:ln>
            <a:effectLst/>
          </p:spPr>
        </p:cxnSp>
        <p:cxnSp>
          <p:nvCxnSpPr>
            <p:cNvPr id="590" name="AutoShape 619"/>
            <p:cNvCxnSpPr>
              <a:cxnSpLocks noChangeAspect="1" noChangeShapeType="1"/>
              <a:stCxn id="588" idx="5"/>
              <a:endCxn id="587" idx="2"/>
            </p:cNvCxnSpPr>
            <p:nvPr/>
          </p:nvCxnSpPr>
          <p:spPr bwMode="auto">
            <a:xfrm>
              <a:off x="4682" y="2094"/>
              <a:ext cx="40" cy="6"/>
            </a:xfrm>
            <a:prstGeom prst="straightConnector1">
              <a:avLst/>
            </a:prstGeom>
            <a:noFill/>
            <a:ln w="28575">
              <a:solidFill>
                <a:srgbClr val="CC00FF"/>
              </a:solidFill>
              <a:miter lim="800000"/>
              <a:headEnd/>
              <a:tailEnd/>
            </a:ln>
            <a:effectLst/>
          </p:spPr>
        </p:cxnSp>
        <p:sp>
          <p:nvSpPr>
            <p:cNvPr id="591" name="Line 620"/>
            <p:cNvSpPr>
              <a:spLocks noChangeAspect="1" noChangeShapeType="1"/>
            </p:cNvSpPr>
            <p:nvPr/>
          </p:nvSpPr>
          <p:spPr bwMode="auto">
            <a:xfrm flipH="1">
              <a:off x="4518" y="2065"/>
              <a:ext cx="68" cy="0"/>
            </a:xfrm>
            <a:prstGeom prst="line">
              <a:avLst/>
            </a:prstGeom>
            <a:noFill/>
            <a:ln w="28575">
              <a:solidFill>
                <a:srgbClr val="CC00FF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/>
            <a:lstStyle/>
            <a:p>
              <a:endParaRPr lang="cs-CZ"/>
            </a:p>
          </p:txBody>
        </p:sp>
        <p:sp>
          <p:nvSpPr>
            <p:cNvPr id="592" name="Line 621"/>
            <p:cNvSpPr>
              <a:spLocks noChangeAspect="1" noChangeShapeType="1"/>
            </p:cNvSpPr>
            <p:nvPr/>
          </p:nvSpPr>
          <p:spPr bwMode="auto">
            <a:xfrm flipH="1" flipV="1">
              <a:off x="4337" y="2043"/>
              <a:ext cx="113" cy="22"/>
            </a:xfrm>
            <a:prstGeom prst="line">
              <a:avLst/>
            </a:prstGeom>
            <a:noFill/>
            <a:ln w="28575">
              <a:solidFill>
                <a:srgbClr val="CC00FF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/>
            <a:lstStyle/>
            <a:p>
              <a:endParaRPr lang="cs-CZ"/>
            </a:p>
          </p:txBody>
        </p:sp>
        <p:sp>
          <p:nvSpPr>
            <p:cNvPr id="593" name="Oval 622"/>
            <p:cNvSpPr>
              <a:spLocks noChangeAspect="1" noChangeArrowheads="1"/>
            </p:cNvSpPr>
            <p:nvPr/>
          </p:nvSpPr>
          <p:spPr bwMode="auto">
            <a:xfrm>
              <a:off x="4428" y="2020"/>
              <a:ext cx="113" cy="11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 anchor="ctr"/>
            <a:lstStyle/>
            <a:p>
              <a:pPr algn="ctr"/>
              <a:r>
                <a:rPr kumimoji="1" lang="cs-CZ" sz="800" b="0">
                  <a:solidFill>
                    <a:schemeClr val="tx1"/>
                  </a:solidFill>
                </a:rPr>
                <a:t>aa</a:t>
              </a:r>
              <a:r>
                <a:rPr kumimoji="1" lang="cs-CZ" sz="800" b="0" baseline="-25000">
                  <a:solidFill>
                    <a:schemeClr val="tx1"/>
                  </a:solidFill>
                </a:rPr>
                <a:t>2</a:t>
              </a:r>
              <a:endParaRPr kumimoji="1" lang="cs-CZ" sz="800" b="0">
                <a:solidFill>
                  <a:schemeClr val="tx1"/>
                </a:solidFill>
              </a:endParaRPr>
            </a:p>
          </p:txBody>
        </p:sp>
        <p:sp>
          <p:nvSpPr>
            <p:cNvPr id="594" name="Line 623"/>
            <p:cNvSpPr>
              <a:spLocks noChangeAspect="1" noChangeShapeType="1"/>
            </p:cNvSpPr>
            <p:nvPr/>
          </p:nvSpPr>
          <p:spPr bwMode="auto">
            <a:xfrm>
              <a:off x="4269" y="1952"/>
              <a:ext cx="45" cy="45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/>
            <a:lstStyle/>
            <a:p>
              <a:endParaRPr lang="cs-CZ"/>
            </a:p>
          </p:txBody>
        </p:sp>
        <p:sp>
          <p:nvSpPr>
            <p:cNvPr id="595" name="Oval 624"/>
            <p:cNvSpPr>
              <a:spLocks noChangeAspect="1" noChangeArrowheads="1"/>
            </p:cNvSpPr>
            <p:nvPr/>
          </p:nvSpPr>
          <p:spPr bwMode="auto">
            <a:xfrm>
              <a:off x="4292" y="1975"/>
              <a:ext cx="113" cy="11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 anchor="ctr"/>
            <a:lstStyle/>
            <a:p>
              <a:pPr algn="ctr"/>
              <a:r>
                <a:rPr kumimoji="1" lang="cs-CZ" sz="800" b="0">
                  <a:solidFill>
                    <a:schemeClr val="tx1"/>
                  </a:solidFill>
                </a:rPr>
                <a:t>aa</a:t>
              </a:r>
              <a:r>
                <a:rPr kumimoji="1" lang="cs-CZ" sz="800" b="0" baseline="-25000">
                  <a:solidFill>
                    <a:schemeClr val="tx1"/>
                  </a:solidFill>
                </a:rPr>
                <a:t>1</a:t>
              </a:r>
              <a:endParaRPr kumimoji="1" lang="cs-CZ" sz="800" b="0">
                <a:solidFill>
                  <a:schemeClr val="tx1"/>
                </a:solidFill>
              </a:endParaRPr>
            </a:p>
          </p:txBody>
        </p:sp>
        <p:sp>
          <p:nvSpPr>
            <p:cNvPr id="596" name="Text Box 625"/>
            <p:cNvSpPr txBox="1">
              <a:spLocks noChangeArrowheads="1"/>
            </p:cNvSpPr>
            <p:nvPr/>
          </p:nvSpPr>
          <p:spPr bwMode="auto">
            <a:xfrm>
              <a:off x="4101" y="1876"/>
              <a:ext cx="147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>
              <a:spAutoFit/>
            </a:bodyPr>
            <a:lstStyle/>
            <a:p>
              <a:r>
                <a:rPr kumimoji="1" lang="cs-CZ" sz="900">
                  <a:solidFill>
                    <a:srgbClr val="0000FF"/>
                  </a:solidFill>
                </a:rPr>
                <a:t>NH</a:t>
              </a:r>
              <a:r>
                <a:rPr kumimoji="1" lang="cs-CZ" sz="900" baseline="-25000">
                  <a:solidFill>
                    <a:srgbClr val="0000FF"/>
                  </a:solidFill>
                </a:rPr>
                <a:t>2</a:t>
              </a:r>
              <a:endParaRPr kumimoji="1" lang="cs-CZ" sz="900">
                <a:solidFill>
                  <a:srgbClr val="0000FF"/>
                </a:solidFill>
              </a:endParaRPr>
            </a:p>
          </p:txBody>
        </p:sp>
        <p:sp>
          <p:nvSpPr>
            <p:cNvPr id="597" name="Text Box 628"/>
            <p:cNvSpPr txBox="1">
              <a:spLocks noChangeArrowheads="1"/>
            </p:cNvSpPr>
            <p:nvPr/>
          </p:nvSpPr>
          <p:spPr bwMode="auto">
            <a:xfrm>
              <a:off x="5291" y="1905"/>
              <a:ext cx="128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>
              <a:spAutoFit/>
            </a:bodyPr>
            <a:lstStyle/>
            <a:p>
              <a:r>
                <a:rPr kumimoji="1" lang="cs-CZ" sz="800">
                  <a:solidFill>
                    <a:srgbClr val="0000FF"/>
                  </a:solidFill>
                </a:rPr>
                <a:t>H</a:t>
              </a:r>
              <a:r>
                <a:rPr kumimoji="1" lang="cs-CZ" sz="800" baseline="-25000">
                  <a:solidFill>
                    <a:srgbClr val="0000FF"/>
                  </a:solidFill>
                </a:rPr>
                <a:t>2</a:t>
              </a:r>
              <a:r>
                <a:rPr kumimoji="1" lang="cs-CZ" sz="800">
                  <a:solidFill>
                    <a:srgbClr val="0000FF"/>
                  </a:solidFill>
                </a:rPr>
                <a:t>O</a:t>
              </a:r>
            </a:p>
          </p:txBody>
        </p:sp>
        <p:sp>
          <p:nvSpPr>
            <p:cNvPr id="598" name="Arc 629"/>
            <p:cNvSpPr>
              <a:spLocks/>
            </p:cNvSpPr>
            <p:nvPr/>
          </p:nvSpPr>
          <p:spPr bwMode="auto">
            <a:xfrm flipH="1">
              <a:off x="4950" y="1933"/>
              <a:ext cx="317" cy="255"/>
            </a:xfrm>
            <a:custGeom>
              <a:avLst/>
              <a:gdLst>
                <a:gd name="G0" fmla="+- 6055 0 0"/>
                <a:gd name="G1" fmla="+- 21600 0 0"/>
                <a:gd name="G2" fmla="+- 21600 0 0"/>
                <a:gd name="T0" fmla="*/ 0 w 24741"/>
                <a:gd name="T1" fmla="*/ 866 h 21600"/>
                <a:gd name="T2" fmla="*/ 24741 w 24741"/>
                <a:gd name="T3" fmla="*/ 10765 h 21600"/>
                <a:gd name="T4" fmla="*/ 6055 w 2474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741" h="21600" fill="none" extrusionOk="0">
                  <a:moveTo>
                    <a:pt x="0" y="866"/>
                  </a:moveTo>
                  <a:cubicBezTo>
                    <a:pt x="1967" y="291"/>
                    <a:pt x="4005" y="-1"/>
                    <a:pt x="6055" y="0"/>
                  </a:cubicBezTo>
                  <a:cubicBezTo>
                    <a:pt x="13757" y="0"/>
                    <a:pt x="20877" y="4101"/>
                    <a:pt x="24740" y="10765"/>
                  </a:cubicBezTo>
                </a:path>
                <a:path w="24741" h="21600" stroke="0" extrusionOk="0">
                  <a:moveTo>
                    <a:pt x="0" y="866"/>
                  </a:moveTo>
                  <a:cubicBezTo>
                    <a:pt x="1967" y="291"/>
                    <a:pt x="4005" y="-1"/>
                    <a:pt x="6055" y="0"/>
                  </a:cubicBezTo>
                  <a:cubicBezTo>
                    <a:pt x="13757" y="0"/>
                    <a:pt x="20877" y="4101"/>
                    <a:pt x="24740" y="10765"/>
                  </a:cubicBezTo>
                  <a:lnTo>
                    <a:pt x="6055" y="21600"/>
                  </a:lnTo>
                  <a:close/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 type="arrow" w="med" len="med"/>
            </a:ln>
            <a:effectLst/>
          </p:spPr>
          <p:txBody>
            <a:bodyPr wrap="none" lIns="3600" tIns="0" rIns="3600" bIns="0" anchor="ctr"/>
            <a:lstStyle/>
            <a:p>
              <a:endParaRPr lang="cs-CZ"/>
            </a:p>
          </p:txBody>
        </p:sp>
        <p:sp>
          <p:nvSpPr>
            <p:cNvPr id="599" name="Line 574"/>
            <p:cNvSpPr>
              <a:spLocks noChangeAspect="1" noChangeShapeType="1"/>
            </p:cNvSpPr>
            <p:nvPr/>
          </p:nvSpPr>
          <p:spPr bwMode="auto">
            <a:xfrm flipV="1">
              <a:off x="4128" y="4002"/>
              <a:ext cx="1446" cy="1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/>
            <a:lstStyle/>
            <a:p>
              <a:endParaRPr lang="cs-CZ"/>
            </a:p>
          </p:txBody>
        </p:sp>
        <p:sp>
          <p:nvSpPr>
            <p:cNvPr id="600" name="AutoShape 641"/>
            <p:cNvSpPr>
              <a:spLocks noChangeArrowheads="1"/>
            </p:cNvSpPr>
            <p:nvPr/>
          </p:nvSpPr>
          <p:spPr bwMode="auto">
            <a:xfrm>
              <a:off x="4872" y="856"/>
              <a:ext cx="85" cy="255"/>
            </a:xfrm>
            <a:prstGeom prst="downArrow">
              <a:avLst>
                <a:gd name="adj1" fmla="val 50000"/>
                <a:gd name="adj2" fmla="val 750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3366F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 anchor="ctr"/>
            <a:lstStyle/>
            <a:p>
              <a:endParaRPr lang="cs-CZ"/>
            </a:p>
          </p:txBody>
        </p:sp>
        <p:sp>
          <p:nvSpPr>
            <p:cNvPr id="601" name="AutoShape 642"/>
            <p:cNvSpPr>
              <a:spLocks noChangeArrowheads="1"/>
            </p:cNvSpPr>
            <p:nvPr/>
          </p:nvSpPr>
          <p:spPr bwMode="auto">
            <a:xfrm>
              <a:off x="4872" y="1621"/>
              <a:ext cx="85" cy="255"/>
            </a:xfrm>
            <a:prstGeom prst="downArrow">
              <a:avLst>
                <a:gd name="adj1" fmla="val 50000"/>
                <a:gd name="adj2" fmla="val 750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3366F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 anchor="ctr"/>
            <a:lstStyle/>
            <a:p>
              <a:endParaRPr lang="cs-CZ"/>
            </a:p>
          </p:txBody>
        </p:sp>
        <p:sp>
          <p:nvSpPr>
            <p:cNvPr id="602" name="AutoShape 643"/>
            <p:cNvSpPr>
              <a:spLocks noChangeArrowheads="1"/>
            </p:cNvSpPr>
            <p:nvPr/>
          </p:nvSpPr>
          <p:spPr bwMode="auto">
            <a:xfrm>
              <a:off x="4872" y="2528"/>
              <a:ext cx="85" cy="255"/>
            </a:xfrm>
            <a:prstGeom prst="downArrow">
              <a:avLst>
                <a:gd name="adj1" fmla="val 50000"/>
                <a:gd name="adj2" fmla="val 750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3366F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 anchor="ctr"/>
            <a:lstStyle/>
            <a:p>
              <a:endParaRPr lang="cs-CZ"/>
            </a:p>
          </p:txBody>
        </p:sp>
        <p:sp>
          <p:nvSpPr>
            <p:cNvPr id="603" name="AutoShape 644"/>
            <p:cNvSpPr>
              <a:spLocks noChangeArrowheads="1"/>
            </p:cNvSpPr>
            <p:nvPr/>
          </p:nvSpPr>
          <p:spPr bwMode="auto">
            <a:xfrm>
              <a:off x="4872" y="3407"/>
              <a:ext cx="85" cy="255"/>
            </a:xfrm>
            <a:prstGeom prst="downArrow">
              <a:avLst>
                <a:gd name="adj1" fmla="val 50000"/>
                <a:gd name="adj2" fmla="val 750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3366F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3600" tIns="0" rIns="3600" bIns="0" anchor="ctr"/>
            <a:lstStyle/>
            <a:p>
              <a:endParaRPr lang="cs-CZ"/>
            </a:p>
          </p:txBody>
        </p:sp>
        <p:grpSp>
          <p:nvGrpSpPr>
            <p:cNvPr id="604" name="Group 498"/>
            <p:cNvGrpSpPr>
              <a:grpSpLocks noChangeAspect="1"/>
            </p:cNvGrpSpPr>
            <p:nvPr/>
          </p:nvGrpSpPr>
          <p:grpSpPr bwMode="auto">
            <a:xfrm>
              <a:off x="4871" y="3067"/>
              <a:ext cx="137" cy="184"/>
              <a:chOff x="1156" y="2205"/>
              <a:chExt cx="274" cy="363"/>
            </a:xfrm>
          </p:grpSpPr>
          <p:sp>
            <p:nvSpPr>
              <p:cNvPr id="637" name="AutoShape 499"/>
              <p:cNvSpPr>
                <a:spLocks noChangeAspect="1" noChangeArrowheads="1"/>
              </p:cNvSpPr>
              <p:nvPr/>
            </p:nvSpPr>
            <p:spPr bwMode="auto">
              <a:xfrm>
                <a:off x="1224" y="2205"/>
                <a:ext cx="136" cy="273"/>
              </a:xfrm>
              <a:prstGeom prst="roundRect">
                <a:avLst>
                  <a:gd name="adj" fmla="val 50000"/>
                </a:avLst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 lIns="3600" tIns="0" rIns="3600" bIns="0" anchor="ctr"/>
              <a:lstStyle/>
              <a:p>
                <a:endParaRPr lang="cs-CZ"/>
              </a:p>
            </p:txBody>
          </p:sp>
          <p:sp>
            <p:nvSpPr>
              <p:cNvPr id="638" name="AutoShape 500"/>
              <p:cNvSpPr>
                <a:spLocks noChangeAspect="1" noChangeArrowheads="1"/>
              </p:cNvSpPr>
              <p:nvPr/>
            </p:nvSpPr>
            <p:spPr bwMode="auto">
              <a:xfrm rot="16200000">
                <a:off x="1225" y="2318"/>
                <a:ext cx="136" cy="274"/>
              </a:xfrm>
              <a:prstGeom prst="roundRect">
                <a:avLst>
                  <a:gd name="adj" fmla="val 50000"/>
                </a:avLst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 lIns="3600" tIns="0" rIns="3600" bIns="0" anchor="ctr"/>
              <a:lstStyle/>
              <a:p>
                <a:endParaRPr lang="cs-CZ"/>
              </a:p>
            </p:txBody>
          </p:sp>
          <p:sp>
            <p:nvSpPr>
              <p:cNvPr id="639" name="Oval 501"/>
              <p:cNvSpPr>
                <a:spLocks noChangeAspect="1" noChangeArrowheads="1"/>
              </p:cNvSpPr>
              <p:nvPr/>
            </p:nvSpPr>
            <p:spPr bwMode="auto">
              <a:xfrm>
                <a:off x="1202" y="2523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 lIns="3600" tIns="0" rIns="3600" bIns="0" anchor="ctr"/>
              <a:lstStyle/>
              <a:p>
                <a:endParaRPr lang="cs-CZ"/>
              </a:p>
            </p:txBody>
          </p:sp>
          <p:sp>
            <p:nvSpPr>
              <p:cNvPr id="640" name="Oval 502"/>
              <p:cNvSpPr>
                <a:spLocks noChangeAspect="1" noChangeArrowheads="1"/>
              </p:cNvSpPr>
              <p:nvPr/>
            </p:nvSpPr>
            <p:spPr bwMode="auto">
              <a:xfrm>
                <a:off x="1338" y="2523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 lIns="3600" tIns="0" rIns="3600" bIns="0" anchor="ctr"/>
              <a:lstStyle/>
              <a:p>
                <a:endParaRPr lang="cs-CZ"/>
              </a:p>
            </p:txBody>
          </p:sp>
          <p:sp>
            <p:nvSpPr>
              <p:cNvPr id="641" name="Oval 503"/>
              <p:cNvSpPr>
                <a:spLocks noChangeAspect="1" noChangeArrowheads="1"/>
              </p:cNvSpPr>
              <p:nvPr/>
            </p:nvSpPr>
            <p:spPr bwMode="auto">
              <a:xfrm>
                <a:off x="1269" y="2523"/>
                <a:ext cx="45" cy="45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</p:spPr>
            <p:txBody>
              <a:bodyPr wrap="none" lIns="3600" tIns="0" rIns="3600" bIns="0" anchor="ctr"/>
              <a:lstStyle/>
              <a:p>
                <a:endParaRPr lang="cs-CZ"/>
              </a:p>
            </p:txBody>
          </p:sp>
        </p:grpSp>
        <p:sp>
          <p:nvSpPr>
            <p:cNvPr id="605" name="Text Box 975"/>
            <p:cNvSpPr txBox="1">
              <a:spLocks noChangeAspect="1" noChangeArrowheads="1"/>
            </p:cNvSpPr>
            <p:nvPr/>
          </p:nvSpPr>
          <p:spPr bwMode="auto">
            <a:xfrm>
              <a:off x="5939" y="466"/>
              <a:ext cx="11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4176713"/>
              <a:endParaRPr lang="en-US" sz="1000" b="0">
                <a:solidFill>
                  <a:schemeClr val="tx1"/>
                </a:solidFill>
              </a:endParaRPr>
            </a:p>
          </p:txBody>
        </p:sp>
        <p:grpSp>
          <p:nvGrpSpPr>
            <p:cNvPr id="606" name="Group 1007"/>
            <p:cNvGrpSpPr>
              <a:grpSpLocks/>
            </p:cNvGrpSpPr>
            <p:nvPr/>
          </p:nvGrpSpPr>
          <p:grpSpPr bwMode="auto">
            <a:xfrm>
              <a:off x="5319" y="969"/>
              <a:ext cx="114" cy="147"/>
              <a:chOff x="4694" y="1447"/>
              <a:chExt cx="91" cy="119"/>
            </a:xfrm>
          </p:grpSpPr>
          <p:sp>
            <p:nvSpPr>
              <p:cNvPr id="633" name="Arc 1002"/>
              <p:cNvSpPr>
                <a:spLocks/>
              </p:cNvSpPr>
              <p:nvPr/>
            </p:nvSpPr>
            <p:spPr bwMode="auto">
              <a:xfrm rot="10800000" flipH="1" flipV="1">
                <a:off x="4694" y="1447"/>
                <a:ext cx="91" cy="116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2 w 43200"/>
                  <a:gd name="T1" fmla="*/ 21880 h 21880"/>
                  <a:gd name="T2" fmla="*/ 43200 w 43200"/>
                  <a:gd name="T3" fmla="*/ 21600 h 21880"/>
                  <a:gd name="T4" fmla="*/ 21600 w 43200"/>
                  <a:gd name="T5" fmla="*/ 21600 h 21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880" fill="none" extrusionOk="0">
                    <a:moveTo>
                      <a:pt x="1" y="21880"/>
                    </a:moveTo>
                    <a:cubicBezTo>
                      <a:pt x="0" y="21786"/>
                      <a:pt x="0" y="2169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880" stroke="0" extrusionOk="0">
                    <a:moveTo>
                      <a:pt x="1" y="21880"/>
                    </a:moveTo>
                    <a:cubicBezTo>
                      <a:pt x="0" y="21786"/>
                      <a:pt x="0" y="2169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 useBgFill="1">
            <p:nvSpPr>
              <p:cNvPr id="634" name="Arc 1003"/>
              <p:cNvSpPr>
                <a:spLocks/>
              </p:cNvSpPr>
              <p:nvPr/>
            </p:nvSpPr>
            <p:spPr bwMode="auto">
              <a:xfrm rot="10800000" flipH="1" flipV="1">
                <a:off x="4694" y="1539"/>
                <a:ext cx="30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2 w 43200"/>
                  <a:gd name="T1" fmla="*/ 21880 h 21880"/>
                  <a:gd name="T2" fmla="*/ 43200 w 43200"/>
                  <a:gd name="T3" fmla="*/ 21600 h 21880"/>
                  <a:gd name="T4" fmla="*/ 21600 w 43200"/>
                  <a:gd name="T5" fmla="*/ 21600 h 21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880" fill="none" extrusionOk="0">
                    <a:moveTo>
                      <a:pt x="1" y="21880"/>
                    </a:moveTo>
                    <a:cubicBezTo>
                      <a:pt x="0" y="21786"/>
                      <a:pt x="0" y="2169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880" stroke="0" extrusionOk="0">
                    <a:moveTo>
                      <a:pt x="1" y="21880"/>
                    </a:moveTo>
                    <a:cubicBezTo>
                      <a:pt x="0" y="21786"/>
                      <a:pt x="0" y="2169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 useBgFill="1">
            <p:nvSpPr>
              <p:cNvPr id="635" name="Arc 1004"/>
              <p:cNvSpPr>
                <a:spLocks/>
              </p:cNvSpPr>
              <p:nvPr/>
            </p:nvSpPr>
            <p:spPr bwMode="auto">
              <a:xfrm rot="10800000" flipH="1" flipV="1">
                <a:off x="4723" y="1539"/>
                <a:ext cx="30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2 w 43200"/>
                  <a:gd name="T1" fmla="*/ 21880 h 21880"/>
                  <a:gd name="T2" fmla="*/ 43200 w 43200"/>
                  <a:gd name="T3" fmla="*/ 21600 h 21880"/>
                  <a:gd name="T4" fmla="*/ 21600 w 43200"/>
                  <a:gd name="T5" fmla="*/ 21600 h 21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880" fill="none" extrusionOk="0">
                    <a:moveTo>
                      <a:pt x="1" y="21880"/>
                    </a:moveTo>
                    <a:cubicBezTo>
                      <a:pt x="0" y="21786"/>
                      <a:pt x="0" y="2169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880" stroke="0" extrusionOk="0">
                    <a:moveTo>
                      <a:pt x="1" y="21880"/>
                    </a:moveTo>
                    <a:cubicBezTo>
                      <a:pt x="0" y="21786"/>
                      <a:pt x="0" y="2169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 useBgFill="1">
            <p:nvSpPr>
              <p:cNvPr id="636" name="Arc 1005"/>
              <p:cNvSpPr>
                <a:spLocks/>
              </p:cNvSpPr>
              <p:nvPr/>
            </p:nvSpPr>
            <p:spPr bwMode="auto">
              <a:xfrm rot="10800000" flipH="1" flipV="1">
                <a:off x="4753" y="1539"/>
                <a:ext cx="30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2 w 43200"/>
                  <a:gd name="T1" fmla="*/ 21880 h 21880"/>
                  <a:gd name="T2" fmla="*/ 43200 w 43200"/>
                  <a:gd name="T3" fmla="*/ 21600 h 21880"/>
                  <a:gd name="T4" fmla="*/ 21600 w 43200"/>
                  <a:gd name="T5" fmla="*/ 21600 h 21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880" fill="none" extrusionOk="0">
                    <a:moveTo>
                      <a:pt x="1" y="21880"/>
                    </a:moveTo>
                    <a:cubicBezTo>
                      <a:pt x="0" y="21786"/>
                      <a:pt x="0" y="2169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880" stroke="0" extrusionOk="0">
                    <a:moveTo>
                      <a:pt x="1" y="21880"/>
                    </a:moveTo>
                    <a:cubicBezTo>
                      <a:pt x="0" y="21786"/>
                      <a:pt x="0" y="2169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607" name="Group 1030"/>
            <p:cNvGrpSpPr>
              <a:grpSpLocks/>
            </p:cNvGrpSpPr>
            <p:nvPr/>
          </p:nvGrpSpPr>
          <p:grpSpPr bwMode="auto">
            <a:xfrm>
              <a:off x="4979" y="2188"/>
              <a:ext cx="114" cy="147"/>
              <a:chOff x="4694" y="1447"/>
              <a:chExt cx="91" cy="119"/>
            </a:xfrm>
          </p:grpSpPr>
          <p:sp>
            <p:nvSpPr>
              <p:cNvPr id="629" name="Arc 1031"/>
              <p:cNvSpPr>
                <a:spLocks/>
              </p:cNvSpPr>
              <p:nvPr/>
            </p:nvSpPr>
            <p:spPr bwMode="auto">
              <a:xfrm rot="10800000" flipH="1" flipV="1">
                <a:off x="4694" y="1447"/>
                <a:ext cx="91" cy="116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2 w 43200"/>
                  <a:gd name="T1" fmla="*/ 21880 h 21880"/>
                  <a:gd name="T2" fmla="*/ 43200 w 43200"/>
                  <a:gd name="T3" fmla="*/ 21600 h 21880"/>
                  <a:gd name="T4" fmla="*/ 21600 w 43200"/>
                  <a:gd name="T5" fmla="*/ 21600 h 21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880" fill="none" extrusionOk="0">
                    <a:moveTo>
                      <a:pt x="1" y="21880"/>
                    </a:moveTo>
                    <a:cubicBezTo>
                      <a:pt x="0" y="21786"/>
                      <a:pt x="0" y="2169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880" stroke="0" extrusionOk="0">
                    <a:moveTo>
                      <a:pt x="1" y="21880"/>
                    </a:moveTo>
                    <a:cubicBezTo>
                      <a:pt x="0" y="21786"/>
                      <a:pt x="0" y="2169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 useBgFill="1">
            <p:nvSpPr>
              <p:cNvPr id="630" name="Arc 1032"/>
              <p:cNvSpPr>
                <a:spLocks/>
              </p:cNvSpPr>
              <p:nvPr/>
            </p:nvSpPr>
            <p:spPr bwMode="auto">
              <a:xfrm rot="10800000" flipH="1" flipV="1">
                <a:off x="4694" y="1539"/>
                <a:ext cx="30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2 w 43200"/>
                  <a:gd name="T1" fmla="*/ 21880 h 21880"/>
                  <a:gd name="T2" fmla="*/ 43200 w 43200"/>
                  <a:gd name="T3" fmla="*/ 21600 h 21880"/>
                  <a:gd name="T4" fmla="*/ 21600 w 43200"/>
                  <a:gd name="T5" fmla="*/ 21600 h 21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880" fill="none" extrusionOk="0">
                    <a:moveTo>
                      <a:pt x="1" y="21880"/>
                    </a:moveTo>
                    <a:cubicBezTo>
                      <a:pt x="0" y="21786"/>
                      <a:pt x="0" y="2169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880" stroke="0" extrusionOk="0">
                    <a:moveTo>
                      <a:pt x="1" y="21880"/>
                    </a:moveTo>
                    <a:cubicBezTo>
                      <a:pt x="0" y="21786"/>
                      <a:pt x="0" y="2169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 useBgFill="1">
            <p:nvSpPr>
              <p:cNvPr id="631" name="Arc 1033"/>
              <p:cNvSpPr>
                <a:spLocks/>
              </p:cNvSpPr>
              <p:nvPr/>
            </p:nvSpPr>
            <p:spPr bwMode="auto">
              <a:xfrm rot="10800000" flipH="1" flipV="1">
                <a:off x="4723" y="1539"/>
                <a:ext cx="30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2 w 43200"/>
                  <a:gd name="T1" fmla="*/ 21880 h 21880"/>
                  <a:gd name="T2" fmla="*/ 43200 w 43200"/>
                  <a:gd name="T3" fmla="*/ 21600 h 21880"/>
                  <a:gd name="T4" fmla="*/ 21600 w 43200"/>
                  <a:gd name="T5" fmla="*/ 21600 h 21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880" fill="none" extrusionOk="0">
                    <a:moveTo>
                      <a:pt x="1" y="21880"/>
                    </a:moveTo>
                    <a:cubicBezTo>
                      <a:pt x="0" y="21786"/>
                      <a:pt x="0" y="2169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880" stroke="0" extrusionOk="0">
                    <a:moveTo>
                      <a:pt x="1" y="21880"/>
                    </a:moveTo>
                    <a:cubicBezTo>
                      <a:pt x="0" y="21786"/>
                      <a:pt x="0" y="2169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 useBgFill="1">
            <p:nvSpPr>
              <p:cNvPr id="632" name="Arc 1034"/>
              <p:cNvSpPr>
                <a:spLocks/>
              </p:cNvSpPr>
              <p:nvPr/>
            </p:nvSpPr>
            <p:spPr bwMode="auto">
              <a:xfrm rot="10800000" flipH="1" flipV="1">
                <a:off x="4753" y="1539"/>
                <a:ext cx="30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2 w 43200"/>
                  <a:gd name="T1" fmla="*/ 21880 h 21880"/>
                  <a:gd name="T2" fmla="*/ 43200 w 43200"/>
                  <a:gd name="T3" fmla="*/ 21600 h 21880"/>
                  <a:gd name="T4" fmla="*/ 21600 w 43200"/>
                  <a:gd name="T5" fmla="*/ 21600 h 21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880" fill="none" extrusionOk="0">
                    <a:moveTo>
                      <a:pt x="1" y="21880"/>
                    </a:moveTo>
                    <a:cubicBezTo>
                      <a:pt x="0" y="21786"/>
                      <a:pt x="0" y="2169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880" stroke="0" extrusionOk="0">
                    <a:moveTo>
                      <a:pt x="1" y="21880"/>
                    </a:moveTo>
                    <a:cubicBezTo>
                      <a:pt x="0" y="21786"/>
                      <a:pt x="0" y="2169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608" name="Group 1035"/>
            <p:cNvGrpSpPr>
              <a:grpSpLocks/>
            </p:cNvGrpSpPr>
            <p:nvPr/>
          </p:nvGrpSpPr>
          <p:grpSpPr bwMode="auto">
            <a:xfrm>
              <a:off x="5007" y="3090"/>
              <a:ext cx="114" cy="147"/>
              <a:chOff x="4694" y="1447"/>
              <a:chExt cx="91" cy="119"/>
            </a:xfrm>
          </p:grpSpPr>
          <p:sp>
            <p:nvSpPr>
              <p:cNvPr id="625" name="Arc 1036"/>
              <p:cNvSpPr>
                <a:spLocks/>
              </p:cNvSpPr>
              <p:nvPr/>
            </p:nvSpPr>
            <p:spPr bwMode="auto">
              <a:xfrm rot="10800000" flipH="1" flipV="1">
                <a:off x="4694" y="1447"/>
                <a:ext cx="91" cy="116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2 w 43200"/>
                  <a:gd name="T1" fmla="*/ 21880 h 21880"/>
                  <a:gd name="T2" fmla="*/ 43200 w 43200"/>
                  <a:gd name="T3" fmla="*/ 21600 h 21880"/>
                  <a:gd name="T4" fmla="*/ 21600 w 43200"/>
                  <a:gd name="T5" fmla="*/ 21600 h 21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880" fill="none" extrusionOk="0">
                    <a:moveTo>
                      <a:pt x="1" y="21880"/>
                    </a:moveTo>
                    <a:cubicBezTo>
                      <a:pt x="0" y="21786"/>
                      <a:pt x="0" y="2169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880" stroke="0" extrusionOk="0">
                    <a:moveTo>
                      <a:pt x="1" y="21880"/>
                    </a:moveTo>
                    <a:cubicBezTo>
                      <a:pt x="0" y="21786"/>
                      <a:pt x="0" y="2169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 useBgFill="1">
            <p:nvSpPr>
              <p:cNvPr id="626" name="Arc 1037"/>
              <p:cNvSpPr>
                <a:spLocks/>
              </p:cNvSpPr>
              <p:nvPr/>
            </p:nvSpPr>
            <p:spPr bwMode="auto">
              <a:xfrm rot="10800000" flipH="1" flipV="1">
                <a:off x="4694" y="1539"/>
                <a:ext cx="30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2 w 43200"/>
                  <a:gd name="T1" fmla="*/ 21880 h 21880"/>
                  <a:gd name="T2" fmla="*/ 43200 w 43200"/>
                  <a:gd name="T3" fmla="*/ 21600 h 21880"/>
                  <a:gd name="T4" fmla="*/ 21600 w 43200"/>
                  <a:gd name="T5" fmla="*/ 21600 h 21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880" fill="none" extrusionOk="0">
                    <a:moveTo>
                      <a:pt x="1" y="21880"/>
                    </a:moveTo>
                    <a:cubicBezTo>
                      <a:pt x="0" y="21786"/>
                      <a:pt x="0" y="2169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880" stroke="0" extrusionOk="0">
                    <a:moveTo>
                      <a:pt x="1" y="21880"/>
                    </a:moveTo>
                    <a:cubicBezTo>
                      <a:pt x="0" y="21786"/>
                      <a:pt x="0" y="2169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 useBgFill="1">
            <p:nvSpPr>
              <p:cNvPr id="627" name="Arc 1038"/>
              <p:cNvSpPr>
                <a:spLocks/>
              </p:cNvSpPr>
              <p:nvPr/>
            </p:nvSpPr>
            <p:spPr bwMode="auto">
              <a:xfrm rot="10800000" flipH="1" flipV="1">
                <a:off x="4723" y="1539"/>
                <a:ext cx="30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2 w 43200"/>
                  <a:gd name="T1" fmla="*/ 21880 h 21880"/>
                  <a:gd name="T2" fmla="*/ 43200 w 43200"/>
                  <a:gd name="T3" fmla="*/ 21600 h 21880"/>
                  <a:gd name="T4" fmla="*/ 21600 w 43200"/>
                  <a:gd name="T5" fmla="*/ 21600 h 21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880" fill="none" extrusionOk="0">
                    <a:moveTo>
                      <a:pt x="1" y="21880"/>
                    </a:moveTo>
                    <a:cubicBezTo>
                      <a:pt x="0" y="21786"/>
                      <a:pt x="0" y="2169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880" stroke="0" extrusionOk="0">
                    <a:moveTo>
                      <a:pt x="1" y="21880"/>
                    </a:moveTo>
                    <a:cubicBezTo>
                      <a:pt x="0" y="21786"/>
                      <a:pt x="0" y="2169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 useBgFill="1">
            <p:nvSpPr>
              <p:cNvPr id="628" name="Arc 1039"/>
              <p:cNvSpPr>
                <a:spLocks/>
              </p:cNvSpPr>
              <p:nvPr/>
            </p:nvSpPr>
            <p:spPr bwMode="auto">
              <a:xfrm rot="10800000" flipH="1" flipV="1">
                <a:off x="4753" y="1539"/>
                <a:ext cx="30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2 w 43200"/>
                  <a:gd name="T1" fmla="*/ 21880 h 21880"/>
                  <a:gd name="T2" fmla="*/ 43200 w 43200"/>
                  <a:gd name="T3" fmla="*/ 21600 h 21880"/>
                  <a:gd name="T4" fmla="*/ 21600 w 43200"/>
                  <a:gd name="T5" fmla="*/ 21600 h 21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880" fill="none" extrusionOk="0">
                    <a:moveTo>
                      <a:pt x="1" y="21880"/>
                    </a:moveTo>
                    <a:cubicBezTo>
                      <a:pt x="0" y="21786"/>
                      <a:pt x="0" y="2169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880" stroke="0" extrusionOk="0">
                    <a:moveTo>
                      <a:pt x="1" y="21880"/>
                    </a:moveTo>
                    <a:cubicBezTo>
                      <a:pt x="0" y="21786"/>
                      <a:pt x="0" y="2169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609" name="Line 577"/>
            <p:cNvSpPr>
              <a:spLocks noChangeAspect="1" noChangeShapeType="1"/>
            </p:cNvSpPr>
            <p:nvPr/>
          </p:nvSpPr>
          <p:spPr bwMode="auto">
            <a:xfrm flipV="1">
              <a:off x="4128" y="3237"/>
              <a:ext cx="1446" cy="1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lIns="3600" tIns="0" rIns="3600" bIns="0"/>
            <a:lstStyle/>
            <a:p>
              <a:endParaRPr lang="cs-CZ"/>
            </a:p>
          </p:txBody>
        </p:sp>
        <p:grpSp>
          <p:nvGrpSpPr>
            <p:cNvPr id="610" name="Group 1040"/>
            <p:cNvGrpSpPr>
              <a:grpSpLocks/>
            </p:cNvGrpSpPr>
            <p:nvPr/>
          </p:nvGrpSpPr>
          <p:grpSpPr bwMode="auto">
            <a:xfrm rot="2501888">
              <a:off x="5177" y="3634"/>
              <a:ext cx="114" cy="147"/>
              <a:chOff x="4694" y="1447"/>
              <a:chExt cx="91" cy="119"/>
            </a:xfrm>
          </p:grpSpPr>
          <p:sp>
            <p:nvSpPr>
              <p:cNvPr id="621" name="Arc 1041"/>
              <p:cNvSpPr>
                <a:spLocks/>
              </p:cNvSpPr>
              <p:nvPr/>
            </p:nvSpPr>
            <p:spPr bwMode="auto">
              <a:xfrm rot="10800000" flipH="1" flipV="1">
                <a:off x="4694" y="1447"/>
                <a:ext cx="91" cy="116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2 w 43200"/>
                  <a:gd name="T1" fmla="*/ 21880 h 21880"/>
                  <a:gd name="T2" fmla="*/ 43200 w 43200"/>
                  <a:gd name="T3" fmla="*/ 21600 h 21880"/>
                  <a:gd name="T4" fmla="*/ 21600 w 43200"/>
                  <a:gd name="T5" fmla="*/ 21600 h 21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880" fill="none" extrusionOk="0">
                    <a:moveTo>
                      <a:pt x="1" y="21880"/>
                    </a:moveTo>
                    <a:cubicBezTo>
                      <a:pt x="0" y="21786"/>
                      <a:pt x="0" y="2169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880" stroke="0" extrusionOk="0">
                    <a:moveTo>
                      <a:pt x="1" y="21880"/>
                    </a:moveTo>
                    <a:cubicBezTo>
                      <a:pt x="0" y="21786"/>
                      <a:pt x="0" y="2169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 useBgFill="1">
            <p:nvSpPr>
              <p:cNvPr id="622" name="Arc 1042"/>
              <p:cNvSpPr>
                <a:spLocks/>
              </p:cNvSpPr>
              <p:nvPr/>
            </p:nvSpPr>
            <p:spPr bwMode="auto">
              <a:xfrm rot="10800000" flipH="1" flipV="1">
                <a:off x="4694" y="1539"/>
                <a:ext cx="30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2 w 43200"/>
                  <a:gd name="T1" fmla="*/ 21880 h 21880"/>
                  <a:gd name="T2" fmla="*/ 43200 w 43200"/>
                  <a:gd name="T3" fmla="*/ 21600 h 21880"/>
                  <a:gd name="T4" fmla="*/ 21600 w 43200"/>
                  <a:gd name="T5" fmla="*/ 21600 h 21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880" fill="none" extrusionOk="0">
                    <a:moveTo>
                      <a:pt x="1" y="21880"/>
                    </a:moveTo>
                    <a:cubicBezTo>
                      <a:pt x="0" y="21786"/>
                      <a:pt x="0" y="2169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880" stroke="0" extrusionOk="0">
                    <a:moveTo>
                      <a:pt x="1" y="21880"/>
                    </a:moveTo>
                    <a:cubicBezTo>
                      <a:pt x="0" y="21786"/>
                      <a:pt x="0" y="2169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 useBgFill="1">
            <p:nvSpPr>
              <p:cNvPr id="623" name="Arc 1043"/>
              <p:cNvSpPr>
                <a:spLocks/>
              </p:cNvSpPr>
              <p:nvPr/>
            </p:nvSpPr>
            <p:spPr bwMode="auto">
              <a:xfrm rot="10800000" flipH="1" flipV="1">
                <a:off x="4723" y="1539"/>
                <a:ext cx="30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2 w 43200"/>
                  <a:gd name="T1" fmla="*/ 21880 h 21880"/>
                  <a:gd name="T2" fmla="*/ 43200 w 43200"/>
                  <a:gd name="T3" fmla="*/ 21600 h 21880"/>
                  <a:gd name="T4" fmla="*/ 21600 w 43200"/>
                  <a:gd name="T5" fmla="*/ 21600 h 21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880" fill="none" extrusionOk="0">
                    <a:moveTo>
                      <a:pt x="1" y="21880"/>
                    </a:moveTo>
                    <a:cubicBezTo>
                      <a:pt x="0" y="21786"/>
                      <a:pt x="0" y="2169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880" stroke="0" extrusionOk="0">
                    <a:moveTo>
                      <a:pt x="1" y="21880"/>
                    </a:moveTo>
                    <a:cubicBezTo>
                      <a:pt x="0" y="21786"/>
                      <a:pt x="0" y="2169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 useBgFill="1">
            <p:nvSpPr>
              <p:cNvPr id="624" name="Arc 1044"/>
              <p:cNvSpPr>
                <a:spLocks/>
              </p:cNvSpPr>
              <p:nvPr/>
            </p:nvSpPr>
            <p:spPr bwMode="auto">
              <a:xfrm rot="10800000" flipH="1" flipV="1">
                <a:off x="4753" y="1539"/>
                <a:ext cx="30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2 w 43200"/>
                  <a:gd name="T1" fmla="*/ 21880 h 21880"/>
                  <a:gd name="T2" fmla="*/ 43200 w 43200"/>
                  <a:gd name="T3" fmla="*/ 21600 h 21880"/>
                  <a:gd name="T4" fmla="*/ 21600 w 43200"/>
                  <a:gd name="T5" fmla="*/ 21600 h 21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880" fill="none" extrusionOk="0">
                    <a:moveTo>
                      <a:pt x="1" y="21880"/>
                    </a:moveTo>
                    <a:cubicBezTo>
                      <a:pt x="0" y="21786"/>
                      <a:pt x="0" y="2169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1880" stroke="0" extrusionOk="0">
                    <a:moveTo>
                      <a:pt x="1" y="21880"/>
                    </a:moveTo>
                    <a:cubicBezTo>
                      <a:pt x="0" y="21786"/>
                      <a:pt x="0" y="2169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611" name="Group 1056"/>
            <p:cNvGrpSpPr>
              <a:grpSpLocks/>
            </p:cNvGrpSpPr>
            <p:nvPr/>
          </p:nvGrpSpPr>
          <p:grpSpPr bwMode="auto">
            <a:xfrm>
              <a:off x="4208" y="3522"/>
              <a:ext cx="476" cy="321"/>
              <a:chOff x="5426" y="3522"/>
              <a:chExt cx="476" cy="321"/>
            </a:xfrm>
          </p:grpSpPr>
          <p:sp>
            <p:nvSpPr>
              <p:cNvPr id="617" name="Freeform 1047"/>
              <p:cNvSpPr>
                <a:spLocks noChangeAspect="1"/>
              </p:cNvSpPr>
              <p:nvPr/>
            </p:nvSpPr>
            <p:spPr bwMode="auto">
              <a:xfrm rot="-2409935">
                <a:off x="5426" y="3522"/>
                <a:ext cx="476" cy="269"/>
              </a:xfrm>
              <a:custGeom>
                <a:avLst/>
                <a:gdLst/>
                <a:ahLst/>
                <a:cxnLst>
                  <a:cxn ang="0">
                    <a:pos x="438" y="30"/>
                  </a:cxn>
                  <a:cxn ang="0">
                    <a:pos x="256" y="30"/>
                  </a:cxn>
                  <a:cxn ang="0">
                    <a:pos x="166" y="120"/>
                  </a:cxn>
                  <a:cxn ang="0">
                    <a:pos x="30" y="347"/>
                  </a:cxn>
                  <a:cxn ang="0">
                    <a:pos x="75" y="574"/>
                  </a:cxn>
                  <a:cxn ang="0">
                    <a:pos x="483" y="619"/>
                  </a:cxn>
                  <a:cxn ang="0">
                    <a:pos x="846" y="529"/>
                  </a:cxn>
                  <a:cxn ang="0">
                    <a:pos x="755" y="211"/>
                  </a:cxn>
                  <a:cxn ang="0">
                    <a:pos x="619" y="30"/>
                  </a:cxn>
                  <a:cxn ang="0">
                    <a:pos x="347" y="30"/>
                  </a:cxn>
                </a:cxnLst>
                <a:rect l="0" t="0" r="r" b="b"/>
                <a:pathLst>
                  <a:path w="891" h="626">
                    <a:moveTo>
                      <a:pt x="438" y="30"/>
                    </a:moveTo>
                    <a:cubicBezTo>
                      <a:pt x="369" y="22"/>
                      <a:pt x="301" y="15"/>
                      <a:pt x="256" y="30"/>
                    </a:cubicBezTo>
                    <a:cubicBezTo>
                      <a:pt x="211" y="45"/>
                      <a:pt x="204" y="67"/>
                      <a:pt x="166" y="120"/>
                    </a:cubicBezTo>
                    <a:cubicBezTo>
                      <a:pt x="128" y="173"/>
                      <a:pt x="45" y="271"/>
                      <a:pt x="30" y="347"/>
                    </a:cubicBezTo>
                    <a:cubicBezTo>
                      <a:pt x="15" y="423"/>
                      <a:pt x="0" y="529"/>
                      <a:pt x="75" y="574"/>
                    </a:cubicBezTo>
                    <a:cubicBezTo>
                      <a:pt x="150" y="619"/>
                      <a:pt x="355" y="626"/>
                      <a:pt x="483" y="619"/>
                    </a:cubicBezTo>
                    <a:cubicBezTo>
                      <a:pt x="611" y="612"/>
                      <a:pt x="801" y="597"/>
                      <a:pt x="846" y="529"/>
                    </a:cubicBezTo>
                    <a:cubicBezTo>
                      <a:pt x="891" y="461"/>
                      <a:pt x="793" y="294"/>
                      <a:pt x="755" y="211"/>
                    </a:cubicBezTo>
                    <a:cubicBezTo>
                      <a:pt x="717" y="128"/>
                      <a:pt x="687" y="60"/>
                      <a:pt x="619" y="30"/>
                    </a:cubicBezTo>
                    <a:cubicBezTo>
                      <a:pt x="551" y="0"/>
                      <a:pt x="449" y="15"/>
                      <a:pt x="347" y="30"/>
                    </a:cubicBezTo>
                  </a:path>
                </a:pathLst>
              </a:custGeom>
              <a:solidFill>
                <a:srgbClr val="009900"/>
              </a:solidFill>
              <a:ln w="9525" cap="flat" cmpd="sng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 lIns="3600" tIns="0" rIns="3600" bIns="0"/>
              <a:lstStyle/>
              <a:p>
                <a:endParaRPr lang="cs-CZ"/>
              </a:p>
            </p:txBody>
          </p:sp>
          <p:sp>
            <p:nvSpPr>
              <p:cNvPr id="618" name="Arc 1048"/>
              <p:cNvSpPr>
                <a:spLocks/>
              </p:cNvSpPr>
              <p:nvPr/>
            </p:nvSpPr>
            <p:spPr bwMode="auto">
              <a:xfrm rot="19190065" flipH="1">
                <a:off x="5575" y="3713"/>
                <a:ext cx="116" cy="130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042"/>
                  <a:gd name="T1" fmla="*/ 21621 h 21621"/>
                  <a:gd name="T2" fmla="*/ 43042 w 43042"/>
                  <a:gd name="T3" fmla="*/ 18992 h 21621"/>
                  <a:gd name="T4" fmla="*/ 21600 w 43042"/>
                  <a:gd name="T5" fmla="*/ 21600 h 21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042" h="21621" fill="none" extrusionOk="0">
                    <a:moveTo>
                      <a:pt x="0" y="21620"/>
                    </a:moveTo>
                    <a:cubicBezTo>
                      <a:pt x="0" y="21613"/>
                      <a:pt x="0" y="2160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2520" y="-1"/>
                      <a:pt x="41723" y="8151"/>
                      <a:pt x="43041" y="18992"/>
                    </a:cubicBezTo>
                  </a:path>
                  <a:path w="43042" h="21621" stroke="0" extrusionOk="0">
                    <a:moveTo>
                      <a:pt x="0" y="21620"/>
                    </a:moveTo>
                    <a:cubicBezTo>
                      <a:pt x="0" y="21613"/>
                      <a:pt x="0" y="2160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2520" y="-1"/>
                      <a:pt x="41723" y="8151"/>
                      <a:pt x="43041" y="18992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cs-CZ"/>
                  <a:t>E</a:t>
                </a:r>
              </a:p>
            </p:txBody>
          </p:sp>
          <p:sp>
            <p:nvSpPr>
              <p:cNvPr id="619" name="Arc 1049"/>
              <p:cNvSpPr>
                <a:spLocks/>
              </p:cNvSpPr>
              <p:nvPr/>
            </p:nvSpPr>
            <p:spPr bwMode="auto">
              <a:xfrm rot="19190065" flipH="1">
                <a:off x="5662" y="3641"/>
                <a:ext cx="113" cy="131"/>
              </a:xfrm>
              <a:custGeom>
                <a:avLst/>
                <a:gdLst>
                  <a:gd name="G0" fmla="+- 21597 0 0"/>
                  <a:gd name="G1" fmla="+- 21600 0 0"/>
                  <a:gd name="G2" fmla="+- 21600 0 0"/>
                  <a:gd name="T0" fmla="*/ 0 w 43197"/>
                  <a:gd name="T1" fmla="*/ 21219 h 21600"/>
                  <a:gd name="T2" fmla="*/ 43197 w 43197"/>
                  <a:gd name="T3" fmla="*/ 21600 h 21600"/>
                  <a:gd name="T4" fmla="*/ 21597 w 43197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7" h="21600" fill="none" extrusionOk="0">
                    <a:moveTo>
                      <a:pt x="0" y="21219"/>
                    </a:moveTo>
                    <a:cubicBezTo>
                      <a:pt x="208" y="9440"/>
                      <a:pt x="9816" y="-1"/>
                      <a:pt x="21597" y="0"/>
                    </a:cubicBezTo>
                    <a:cubicBezTo>
                      <a:pt x="33526" y="0"/>
                      <a:pt x="43197" y="9670"/>
                      <a:pt x="43197" y="21600"/>
                    </a:cubicBezTo>
                  </a:path>
                  <a:path w="43197" h="21600" stroke="0" extrusionOk="0">
                    <a:moveTo>
                      <a:pt x="0" y="21219"/>
                    </a:moveTo>
                    <a:cubicBezTo>
                      <a:pt x="208" y="9440"/>
                      <a:pt x="9816" y="-1"/>
                      <a:pt x="21597" y="0"/>
                    </a:cubicBezTo>
                    <a:cubicBezTo>
                      <a:pt x="33526" y="0"/>
                      <a:pt x="43197" y="9670"/>
                      <a:pt x="43197" y="21600"/>
                    </a:cubicBezTo>
                    <a:lnTo>
                      <a:pt x="21597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cs-CZ"/>
                  <a:t>P</a:t>
                </a:r>
              </a:p>
            </p:txBody>
          </p:sp>
          <p:sp>
            <p:nvSpPr>
              <p:cNvPr id="620" name="Arc 1050"/>
              <p:cNvSpPr>
                <a:spLocks/>
              </p:cNvSpPr>
              <p:nvPr/>
            </p:nvSpPr>
            <p:spPr bwMode="auto">
              <a:xfrm rot="19190065" flipH="1">
                <a:off x="5746" y="3568"/>
                <a:ext cx="112" cy="122"/>
              </a:xfrm>
              <a:custGeom>
                <a:avLst/>
                <a:gdLst>
                  <a:gd name="G0" fmla="+- 21272 0 0"/>
                  <a:gd name="G1" fmla="+- 21600 0 0"/>
                  <a:gd name="G2" fmla="+- 21600 0 0"/>
                  <a:gd name="T0" fmla="*/ 0 w 42872"/>
                  <a:gd name="T1" fmla="*/ 17850 h 21600"/>
                  <a:gd name="T2" fmla="*/ 42872 w 42872"/>
                  <a:gd name="T3" fmla="*/ 21600 h 21600"/>
                  <a:gd name="T4" fmla="*/ 21272 w 42872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872" h="21600" fill="none" extrusionOk="0">
                    <a:moveTo>
                      <a:pt x="0" y="17850"/>
                    </a:moveTo>
                    <a:cubicBezTo>
                      <a:pt x="1819" y="7526"/>
                      <a:pt x="10789" y="-1"/>
                      <a:pt x="21272" y="0"/>
                    </a:cubicBezTo>
                    <a:cubicBezTo>
                      <a:pt x="33201" y="0"/>
                      <a:pt x="42872" y="9670"/>
                      <a:pt x="42872" y="21600"/>
                    </a:cubicBezTo>
                  </a:path>
                  <a:path w="42872" h="21600" stroke="0" extrusionOk="0">
                    <a:moveTo>
                      <a:pt x="0" y="17850"/>
                    </a:moveTo>
                    <a:cubicBezTo>
                      <a:pt x="1819" y="7526"/>
                      <a:pt x="10789" y="-1"/>
                      <a:pt x="21272" y="0"/>
                    </a:cubicBezTo>
                    <a:cubicBezTo>
                      <a:pt x="33201" y="0"/>
                      <a:pt x="42872" y="9670"/>
                      <a:pt x="42872" y="21600"/>
                    </a:cubicBezTo>
                    <a:lnTo>
                      <a:pt x="21272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cs-CZ"/>
                  <a:t>A</a:t>
                </a:r>
              </a:p>
            </p:txBody>
          </p:sp>
        </p:grpSp>
        <p:grpSp>
          <p:nvGrpSpPr>
            <p:cNvPr id="612" name="Group 1051"/>
            <p:cNvGrpSpPr>
              <a:grpSpLocks/>
            </p:cNvGrpSpPr>
            <p:nvPr/>
          </p:nvGrpSpPr>
          <p:grpSpPr bwMode="auto">
            <a:xfrm rot="774301">
              <a:off x="4497" y="4059"/>
              <a:ext cx="477" cy="183"/>
              <a:chOff x="797" y="355"/>
              <a:chExt cx="477" cy="183"/>
            </a:xfrm>
          </p:grpSpPr>
          <p:sp>
            <p:nvSpPr>
              <p:cNvPr id="613" name="AutoShape 1052"/>
              <p:cNvSpPr>
                <a:spLocks noChangeAspect="1" noChangeArrowheads="1"/>
              </p:cNvSpPr>
              <p:nvPr/>
            </p:nvSpPr>
            <p:spPr bwMode="auto">
              <a:xfrm>
                <a:off x="797" y="360"/>
                <a:ext cx="477" cy="178"/>
              </a:xfrm>
              <a:prstGeom prst="roundRect">
                <a:avLst>
                  <a:gd name="adj" fmla="val 43171"/>
                </a:avLst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3600" tIns="0" rIns="3600" bIns="0" anchor="ctr"/>
              <a:lstStyle/>
              <a:p>
                <a:endParaRPr lang="cs-CZ"/>
              </a:p>
            </p:txBody>
          </p:sp>
          <p:sp>
            <p:nvSpPr>
              <p:cNvPr id="614" name="Arc 1053"/>
              <p:cNvSpPr>
                <a:spLocks/>
              </p:cNvSpPr>
              <p:nvPr/>
            </p:nvSpPr>
            <p:spPr bwMode="auto">
              <a:xfrm rot="10800000" flipH="1">
                <a:off x="867" y="355"/>
                <a:ext cx="113" cy="56"/>
              </a:xfrm>
              <a:custGeom>
                <a:avLst/>
                <a:gdLst>
                  <a:gd name="G0" fmla="+- 21597 0 0"/>
                  <a:gd name="G1" fmla="+- 21600 0 0"/>
                  <a:gd name="G2" fmla="+- 21600 0 0"/>
                  <a:gd name="T0" fmla="*/ 0 w 43197"/>
                  <a:gd name="T1" fmla="*/ 21219 h 21600"/>
                  <a:gd name="T2" fmla="*/ 43197 w 43197"/>
                  <a:gd name="T3" fmla="*/ 21600 h 21600"/>
                  <a:gd name="T4" fmla="*/ 21597 w 43197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7" h="21600" fill="none" extrusionOk="0">
                    <a:moveTo>
                      <a:pt x="0" y="21219"/>
                    </a:moveTo>
                    <a:cubicBezTo>
                      <a:pt x="208" y="9440"/>
                      <a:pt x="9816" y="-1"/>
                      <a:pt x="21597" y="0"/>
                    </a:cubicBezTo>
                    <a:cubicBezTo>
                      <a:pt x="33526" y="0"/>
                      <a:pt x="43197" y="9670"/>
                      <a:pt x="43197" y="21600"/>
                    </a:cubicBezTo>
                  </a:path>
                  <a:path w="43197" h="21600" stroke="0" extrusionOk="0">
                    <a:moveTo>
                      <a:pt x="0" y="21219"/>
                    </a:moveTo>
                    <a:cubicBezTo>
                      <a:pt x="208" y="9440"/>
                      <a:pt x="9816" y="-1"/>
                      <a:pt x="21597" y="0"/>
                    </a:cubicBezTo>
                    <a:cubicBezTo>
                      <a:pt x="33526" y="0"/>
                      <a:pt x="43197" y="9670"/>
                      <a:pt x="43197" y="21600"/>
                    </a:cubicBezTo>
                    <a:lnTo>
                      <a:pt x="21597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15" name="Arc 1054"/>
              <p:cNvSpPr>
                <a:spLocks/>
              </p:cNvSpPr>
              <p:nvPr/>
            </p:nvSpPr>
            <p:spPr bwMode="auto">
              <a:xfrm rot="10800000" flipH="1">
                <a:off x="980" y="355"/>
                <a:ext cx="113" cy="71"/>
              </a:xfrm>
              <a:custGeom>
                <a:avLst/>
                <a:gdLst>
                  <a:gd name="G0" fmla="+- 21597 0 0"/>
                  <a:gd name="G1" fmla="+- 21600 0 0"/>
                  <a:gd name="G2" fmla="+- 21600 0 0"/>
                  <a:gd name="T0" fmla="*/ 0 w 43197"/>
                  <a:gd name="T1" fmla="*/ 21219 h 21600"/>
                  <a:gd name="T2" fmla="*/ 43197 w 43197"/>
                  <a:gd name="T3" fmla="*/ 21600 h 21600"/>
                  <a:gd name="T4" fmla="*/ 21597 w 43197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7" h="21600" fill="none" extrusionOk="0">
                    <a:moveTo>
                      <a:pt x="0" y="21219"/>
                    </a:moveTo>
                    <a:cubicBezTo>
                      <a:pt x="208" y="9440"/>
                      <a:pt x="9816" y="-1"/>
                      <a:pt x="21597" y="0"/>
                    </a:cubicBezTo>
                    <a:cubicBezTo>
                      <a:pt x="33526" y="0"/>
                      <a:pt x="43197" y="9670"/>
                      <a:pt x="43197" y="21600"/>
                    </a:cubicBezTo>
                  </a:path>
                  <a:path w="43197" h="21600" stroke="0" extrusionOk="0">
                    <a:moveTo>
                      <a:pt x="0" y="21219"/>
                    </a:moveTo>
                    <a:cubicBezTo>
                      <a:pt x="208" y="9440"/>
                      <a:pt x="9816" y="-1"/>
                      <a:pt x="21597" y="0"/>
                    </a:cubicBezTo>
                    <a:cubicBezTo>
                      <a:pt x="33526" y="0"/>
                      <a:pt x="43197" y="9670"/>
                      <a:pt x="43197" y="21600"/>
                    </a:cubicBezTo>
                    <a:lnTo>
                      <a:pt x="21597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16" name="Arc 1055"/>
              <p:cNvSpPr>
                <a:spLocks/>
              </p:cNvSpPr>
              <p:nvPr/>
            </p:nvSpPr>
            <p:spPr bwMode="auto">
              <a:xfrm rot="10800000" flipH="1">
                <a:off x="1093" y="355"/>
                <a:ext cx="113" cy="71"/>
              </a:xfrm>
              <a:custGeom>
                <a:avLst/>
                <a:gdLst>
                  <a:gd name="G0" fmla="+- 21597 0 0"/>
                  <a:gd name="G1" fmla="+- 21600 0 0"/>
                  <a:gd name="G2" fmla="+- 21600 0 0"/>
                  <a:gd name="T0" fmla="*/ 0 w 43197"/>
                  <a:gd name="T1" fmla="*/ 21219 h 21600"/>
                  <a:gd name="T2" fmla="*/ 43197 w 43197"/>
                  <a:gd name="T3" fmla="*/ 21600 h 21600"/>
                  <a:gd name="T4" fmla="*/ 21597 w 43197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7" h="21600" fill="none" extrusionOk="0">
                    <a:moveTo>
                      <a:pt x="0" y="21219"/>
                    </a:moveTo>
                    <a:cubicBezTo>
                      <a:pt x="208" y="9440"/>
                      <a:pt x="9816" y="-1"/>
                      <a:pt x="21597" y="0"/>
                    </a:cubicBezTo>
                    <a:cubicBezTo>
                      <a:pt x="33526" y="0"/>
                      <a:pt x="43197" y="9670"/>
                      <a:pt x="43197" y="21600"/>
                    </a:cubicBezTo>
                  </a:path>
                  <a:path w="43197" h="21600" stroke="0" extrusionOk="0">
                    <a:moveTo>
                      <a:pt x="0" y="21219"/>
                    </a:moveTo>
                    <a:cubicBezTo>
                      <a:pt x="208" y="9440"/>
                      <a:pt x="9816" y="-1"/>
                      <a:pt x="21597" y="0"/>
                    </a:cubicBezTo>
                    <a:cubicBezTo>
                      <a:pt x="33526" y="0"/>
                      <a:pt x="43197" y="9670"/>
                      <a:pt x="43197" y="21600"/>
                    </a:cubicBezTo>
                    <a:lnTo>
                      <a:pt x="21597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sp>
        <p:nvSpPr>
          <p:cNvPr id="702" name="Obdélník 701"/>
          <p:cNvSpPr/>
          <p:nvPr/>
        </p:nvSpPr>
        <p:spPr>
          <a:xfrm>
            <a:off x="0" y="659639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100" dirty="0" smtClean="0">
                <a:hlinkClick r:id="rId2"/>
              </a:rPr>
              <a:t>http://www.</a:t>
            </a:r>
            <a:r>
              <a:rPr lang="cs-CZ" sz="1100" dirty="0" err="1" smtClean="0">
                <a:hlinkClick r:id="rId2"/>
              </a:rPr>
              <a:t>teplamilada.wz.cz</a:t>
            </a:r>
            <a:r>
              <a:rPr lang="cs-CZ" sz="1100" dirty="0" smtClean="0">
                <a:hlinkClick r:id="rId2"/>
              </a:rPr>
              <a:t>/</a:t>
            </a:r>
            <a:r>
              <a:rPr lang="cs-CZ" sz="1100" dirty="0" err="1" smtClean="0">
                <a:hlinkClick r:id="rId2"/>
              </a:rPr>
              <a:t>materialy.html</a:t>
            </a:r>
            <a:r>
              <a:rPr lang="cs-CZ" sz="1100" dirty="0" smtClean="0">
                <a:hlinkClick r:id="rId2"/>
              </a:rPr>
              <a:t>#NA</a:t>
            </a:r>
            <a:endParaRPr lang="cs-CZ" sz="1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Denaturace</a:t>
            </a:r>
            <a:endParaRPr lang="cs-CZ" dirty="0"/>
          </a:p>
        </p:txBody>
      </p:sp>
      <p:pic>
        <p:nvPicPr>
          <p:cNvPr id="2050" name="obrázek 1" descr="http://www.i-creative.cz/wp-content/uploads/2009/03/omalovanky-slepic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2428868"/>
            <a:ext cx="2143140" cy="2865547"/>
          </a:xfrm>
          <a:prstGeom prst="rect">
            <a:avLst/>
          </a:prstGeom>
          <a:noFill/>
        </p:spPr>
      </p:pic>
      <p:pic>
        <p:nvPicPr>
          <p:cNvPr id="2049" name="obrázek 4" descr="http://t2.gstatic.com/images?q=tbn:ANd9GcQIN0-9eVvLSFDm2UQStjLtjvzD_mvmrhatMKuZGuH0aNNcf5D7Ta9k81j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2504319"/>
            <a:ext cx="2714644" cy="2714644"/>
          </a:xfrm>
          <a:prstGeom prst="rect">
            <a:avLst/>
          </a:prstGeom>
          <a:noFill/>
        </p:spPr>
      </p:pic>
      <p:sp>
        <p:nvSpPr>
          <p:cNvPr id="2051" name="AutoShape 3"/>
          <p:cNvSpPr>
            <a:spLocks noChangeShapeType="1"/>
          </p:cNvSpPr>
          <p:nvPr/>
        </p:nvSpPr>
        <p:spPr bwMode="auto">
          <a:xfrm>
            <a:off x="3571868" y="3857628"/>
            <a:ext cx="1785950" cy="45719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lg" len="lg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1590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               </a:t>
            </a: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Žaludek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142844" y="6215082"/>
            <a:ext cx="87868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smtClean="0">
                <a:hlinkClick r:id="rId2"/>
              </a:rPr>
              <a:t>http://www.latinsky.</a:t>
            </a:r>
            <a:r>
              <a:rPr lang="cs-CZ" sz="1200" dirty="0" err="1" smtClean="0">
                <a:hlinkClick r:id="rId2"/>
              </a:rPr>
              <a:t>estranky.cz</a:t>
            </a:r>
            <a:r>
              <a:rPr lang="cs-CZ" sz="1200" dirty="0" smtClean="0">
                <a:hlinkClick r:id="rId2"/>
              </a:rPr>
              <a:t>/fotoalbum/</a:t>
            </a:r>
            <a:r>
              <a:rPr lang="cs-CZ" sz="1200" dirty="0" err="1" smtClean="0">
                <a:hlinkClick r:id="rId2"/>
              </a:rPr>
              <a:t>travici</a:t>
            </a:r>
            <a:r>
              <a:rPr lang="cs-CZ" sz="1200" dirty="0" smtClean="0">
                <a:hlinkClick r:id="rId2"/>
              </a:rPr>
              <a:t>-soustava/</a:t>
            </a:r>
            <a:r>
              <a:rPr lang="cs-CZ" sz="1200" dirty="0" err="1" smtClean="0">
                <a:hlinkClick r:id="rId2"/>
              </a:rPr>
              <a:t>travici</a:t>
            </a:r>
            <a:r>
              <a:rPr lang="cs-CZ" sz="1200" dirty="0" smtClean="0">
                <a:hlinkClick r:id="rId2"/>
              </a:rPr>
              <a:t>-soustava/</a:t>
            </a:r>
            <a:endParaRPr lang="cs-CZ" sz="1200" dirty="0"/>
          </a:p>
        </p:txBody>
      </p:sp>
      <p:pic>
        <p:nvPicPr>
          <p:cNvPr id="16386" name="Picture 2" descr="http://www.latinsky.estranky.cz/img/mid/319/zaludek.p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714488"/>
            <a:ext cx="4381500" cy="3905251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429256" y="1785926"/>
            <a:ext cx="31432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Pepsinogen </a:t>
            </a:r>
            <a:r>
              <a:rPr lang="cs-CZ" sz="2400" dirty="0" smtClean="0">
                <a:latin typeface="Calibri"/>
              </a:rPr>
              <a:t>→ pepsin</a:t>
            </a:r>
          </a:p>
          <a:p>
            <a:endParaRPr lang="cs-CZ" sz="2400" dirty="0" smtClean="0">
              <a:latin typeface="Calibri"/>
            </a:endParaRPr>
          </a:p>
          <a:p>
            <a:r>
              <a:rPr lang="cs-CZ" sz="2400" dirty="0" err="1" smtClean="0">
                <a:latin typeface="Calibri"/>
              </a:rPr>
              <a:t>Endopeptidasa</a:t>
            </a:r>
            <a:endParaRPr lang="cs-CZ" sz="2400" dirty="0" smtClean="0">
              <a:latin typeface="Calibri"/>
            </a:endParaRPr>
          </a:p>
          <a:p>
            <a:endParaRPr lang="cs-CZ" sz="2400" dirty="0" smtClean="0">
              <a:latin typeface="Calibri"/>
            </a:endParaRPr>
          </a:p>
          <a:p>
            <a:r>
              <a:rPr lang="cs-CZ" sz="2400" dirty="0" smtClean="0">
                <a:latin typeface="Calibri"/>
              </a:rPr>
              <a:t>Pracuje specificky</a:t>
            </a:r>
          </a:p>
          <a:p>
            <a:endParaRPr lang="cs-CZ" sz="2400" dirty="0" smtClean="0">
              <a:latin typeface="Calibri"/>
            </a:endParaRPr>
          </a:p>
          <a:p>
            <a:r>
              <a:rPr lang="cs-CZ" sz="2400" dirty="0" err="1" smtClean="0">
                <a:latin typeface="Calibri"/>
              </a:rPr>
              <a:t>Tyr</a:t>
            </a:r>
            <a:r>
              <a:rPr lang="cs-CZ" sz="2400" dirty="0" smtClean="0">
                <a:latin typeface="Calibri"/>
              </a:rPr>
              <a:t>(</a:t>
            </a:r>
            <a:r>
              <a:rPr lang="cs-CZ" sz="2400" dirty="0" err="1" smtClean="0">
                <a:latin typeface="Calibri"/>
              </a:rPr>
              <a:t>Phe</a:t>
            </a:r>
            <a:r>
              <a:rPr lang="cs-CZ" sz="2400" dirty="0" smtClean="0">
                <a:latin typeface="Calibri"/>
              </a:rPr>
              <a:t>)-</a:t>
            </a:r>
            <a:r>
              <a:rPr lang="cs-CZ" sz="2400" dirty="0" err="1" smtClean="0">
                <a:latin typeface="Calibri"/>
              </a:rPr>
              <a:t>Asp</a:t>
            </a:r>
            <a:r>
              <a:rPr lang="cs-CZ" sz="2400" dirty="0" smtClean="0">
                <a:latin typeface="Calibri"/>
              </a:rPr>
              <a:t>(</a:t>
            </a:r>
            <a:r>
              <a:rPr lang="cs-CZ" sz="2400" dirty="0" err="1" smtClean="0">
                <a:latin typeface="Calibri"/>
              </a:rPr>
              <a:t>Glu</a:t>
            </a:r>
            <a:r>
              <a:rPr lang="cs-CZ" sz="2400" dirty="0" smtClean="0">
                <a:latin typeface="Calibri"/>
              </a:rPr>
              <a:t>)</a:t>
            </a:r>
          </a:p>
          <a:p>
            <a:endParaRPr lang="cs-CZ" sz="2400" dirty="0" smtClean="0">
              <a:latin typeface="Calibri"/>
            </a:endParaRPr>
          </a:p>
          <a:p>
            <a:r>
              <a:rPr lang="cs-CZ" sz="2400" dirty="0" smtClean="0">
                <a:latin typeface="Calibri"/>
              </a:rPr>
              <a:t>pH 1,8 – 3,5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Picture 4" descr="http://www.wikiskripta.eu/images/2/28/Konverze_pepsinogenu_na_pepsi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39270"/>
            <a:ext cx="7929618" cy="5947215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642910" y="6286520"/>
            <a:ext cx="16228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 smtClean="0"/>
              <a:t>MUDr. Petr </a:t>
            </a:r>
            <a:r>
              <a:rPr lang="cs-CZ" sz="1200" dirty="0" err="1" smtClean="0"/>
              <a:t>Kocna</a:t>
            </a:r>
            <a:r>
              <a:rPr lang="cs-CZ" sz="1200" dirty="0" smtClean="0"/>
              <a:t>, CSc.</a:t>
            </a:r>
            <a:endParaRPr lang="cs-CZ" sz="1200" dirty="0"/>
          </a:p>
        </p:txBody>
      </p:sp>
      <p:sp>
        <p:nvSpPr>
          <p:cNvPr id="5" name="Obdélník 4"/>
          <p:cNvSpPr/>
          <p:nvPr/>
        </p:nvSpPr>
        <p:spPr>
          <a:xfrm>
            <a:off x="3071802" y="6357958"/>
            <a:ext cx="51435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smtClean="0">
                <a:hlinkClick r:id="rId3"/>
              </a:rPr>
              <a:t>http://www.</a:t>
            </a:r>
            <a:r>
              <a:rPr lang="cs-CZ" sz="1200" dirty="0" err="1" smtClean="0">
                <a:hlinkClick r:id="rId3"/>
              </a:rPr>
              <a:t>wikiskripta.eu</a:t>
            </a:r>
            <a:r>
              <a:rPr lang="cs-CZ" sz="1200" dirty="0" smtClean="0">
                <a:hlinkClick r:id="rId3"/>
              </a:rPr>
              <a:t>/index.</a:t>
            </a:r>
            <a:r>
              <a:rPr lang="cs-CZ" sz="1200" dirty="0" err="1" smtClean="0">
                <a:hlinkClick r:id="rId3"/>
              </a:rPr>
              <a:t>php</a:t>
            </a:r>
            <a:r>
              <a:rPr lang="cs-CZ" sz="1200" dirty="0" smtClean="0">
                <a:hlinkClick r:id="rId3"/>
              </a:rPr>
              <a:t>/Pepsin_%E2%80%93_pepsinogeny</a:t>
            </a:r>
            <a:endParaRPr lang="cs-CZ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Pankreatická šťáva</a:t>
            </a:r>
            <a:endParaRPr lang="cs-CZ" dirty="0"/>
          </a:p>
        </p:txBody>
      </p:sp>
      <p:pic>
        <p:nvPicPr>
          <p:cNvPr id="17410" name="Picture 2" descr="http://www.latinsky.estranky.cz/img/mid/315/dvanactnik-slinivka.p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00174"/>
            <a:ext cx="4381500" cy="3810000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4857752" y="1357298"/>
            <a:ext cx="40005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/>
              </a:rPr>
              <a:t>→ </a:t>
            </a:r>
            <a:r>
              <a:rPr lang="cs-CZ" dirty="0" smtClean="0"/>
              <a:t>Duodenum – dvanáctník</a:t>
            </a:r>
          </a:p>
          <a:p>
            <a:endParaRPr lang="cs-CZ" dirty="0" smtClean="0"/>
          </a:p>
          <a:p>
            <a:r>
              <a:rPr lang="cs-CZ" dirty="0" smtClean="0"/>
              <a:t>Trypsinogen                                   </a:t>
            </a:r>
            <a:r>
              <a:rPr lang="cs-CZ" b="1" dirty="0" smtClean="0"/>
              <a:t>trypsin</a:t>
            </a:r>
          </a:p>
          <a:p>
            <a:r>
              <a:rPr lang="cs-CZ" dirty="0" smtClean="0"/>
              <a:t>                        </a:t>
            </a:r>
            <a:r>
              <a:rPr lang="cs-CZ" dirty="0" err="1" smtClean="0"/>
              <a:t>enteropeptidasa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pH 7 – 9</a:t>
            </a:r>
          </a:p>
          <a:p>
            <a:endParaRPr lang="cs-CZ" dirty="0" smtClean="0"/>
          </a:p>
          <a:p>
            <a:endParaRPr lang="cs-CZ" dirty="0" smtClean="0"/>
          </a:p>
        </p:txBody>
      </p:sp>
      <p:cxnSp>
        <p:nvCxnSpPr>
          <p:cNvPr id="6" name="Přímá spojovací šipka 5"/>
          <p:cNvCxnSpPr/>
          <p:nvPr/>
        </p:nvCxnSpPr>
        <p:spPr>
          <a:xfrm>
            <a:off x="6215074" y="2143116"/>
            <a:ext cx="150019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Skupina 21"/>
          <p:cNvGrpSpPr/>
          <p:nvPr/>
        </p:nvGrpSpPr>
        <p:grpSpPr>
          <a:xfrm>
            <a:off x="3500430" y="3071810"/>
            <a:ext cx="5643570" cy="3500438"/>
            <a:chOff x="3500430" y="3357562"/>
            <a:chExt cx="5643570" cy="3500438"/>
          </a:xfrm>
        </p:grpSpPr>
        <p:pic>
          <p:nvPicPr>
            <p:cNvPr id="10" name="Picture 2" descr="http://www.remedia.cz/Images/Articles/Main/vtextu20081203064348.jpg"/>
            <p:cNvPicPr>
              <a:picLocks noChangeAspect="1" noChangeArrowheads="1"/>
            </p:cNvPicPr>
            <p:nvPr/>
          </p:nvPicPr>
          <p:blipFill>
            <a:blip r:embed="rId3"/>
            <a:srcRect l="1278" t="2881" r="2895" b="56786"/>
            <a:stretch>
              <a:fillRect/>
            </a:stretch>
          </p:blipFill>
          <p:spPr bwMode="auto">
            <a:xfrm>
              <a:off x="3786150" y="3857604"/>
              <a:ext cx="5357850" cy="3000396"/>
            </a:xfrm>
            <a:prstGeom prst="rect">
              <a:avLst/>
            </a:prstGeom>
            <a:noFill/>
          </p:spPr>
        </p:pic>
        <p:cxnSp>
          <p:nvCxnSpPr>
            <p:cNvPr id="12" name="Přímá spojovací šipka 11"/>
            <p:cNvCxnSpPr/>
            <p:nvPr/>
          </p:nvCxnSpPr>
          <p:spPr>
            <a:xfrm rot="5400000">
              <a:off x="7143768" y="4071942"/>
              <a:ext cx="1785950" cy="35719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ovací šipka 12"/>
            <p:cNvCxnSpPr/>
            <p:nvPr/>
          </p:nvCxnSpPr>
          <p:spPr>
            <a:xfrm rot="5400000">
              <a:off x="4714876" y="3857628"/>
              <a:ext cx="1643074" cy="92869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ovací šipka 14"/>
            <p:cNvCxnSpPr/>
            <p:nvPr/>
          </p:nvCxnSpPr>
          <p:spPr>
            <a:xfrm rot="16200000" flipH="1">
              <a:off x="3500430" y="5000636"/>
              <a:ext cx="1143008" cy="114300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ovací šipka 15"/>
            <p:cNvCxnSpPr/>
            <p:nvPr/>
          </p:nvCxnSpPr>
          <p:spPr>
            <a:xfrm rot="16200000" flipV="1">
              <a:off x="4822033" y="6393677"/>
              <a:ext cx="571504" cy="7143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ovací šipka 16"/>
            <p:cNvCxnSpPr/>
            <p:nvPr/>
          </p:nvCxnSpPr>
          <p:spPr>
            <a:xfrm rot="10800000" flipV="1">
              <a:off x="5500694" y="5572140"/>
              <a:ext cx="857256" cy="50006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3648734" y="3244334"/>
            <a:ext cx="1846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Fyziologie str. 260</a:t>
            </a:r>
            <a:endParaRPr lang="cs-CZ" dirty="0"/>
          </a:p>
        </p:txBody>
      </p:sp>
      <p:pic>
        <p:nvPicPr>
          <p:cNvPr id="28673" name="Picture 1" descr="D:\UK\didaktika biochemie\Scanned at 11.12.2011 21-16.bmp"/>
          <p:cNvPicPr>
            <a:picLocks noChangeAspect="1" noChangeArrowheads="1"/>
          </p:cNvPicPr>
          <p:nvPr/>
        </p:nvPicPr>
        <p:blipFill>
          <a:blip r:embed="rId2"/>
          <a:srcRect l="48138" t="4289" r="5787" b="31372"/>
          <a:stretch>
            <a:fillRect/>
          </a:stretch>
        </p:blipFill>
        <p:spPr bwMode="auto">
          <a:xfrm>
            <a:off x="1357290" y="167700"/>
            <a:ext cx="6429420" cy="65226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1428728" y="1428736"/>
            <a:ext cx="6286544" cy="2428892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2714612" y="1714488"/>
            <a:ext cx="135732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 err="1" smtClean="0"/>
              <a:t>Endopeptid</a:t>
            </a:r>
            <a:r>
              <a:rPr lang="cs-CZ" sz="1400" dirty="0" err="1" smtClean="0">
                <a:solidFill>
                  <a:srgbClr val="FF0000"/>
                </a:solidFill>
              </a:rPr>
              <a:t>asy</a:t>
            </a:r>
            <a:endParaRPr lang="cs-CZ" sz="1400" dirty="0">
              <a:solidFill>
                <a:srgbClr val="FF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714612" y="2857496"/>
            <a:ext cx="135732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 err="1" smtClean="0"/>
              <a:t>Exopeptid</a:t>
            </a:r>
            <a:r>
              <a:rPr lang="cs-CZ" sz="1400" dirty="0" err="1" smtClean="0">
                <a:solidFill>
                  <a:srgbClr val="FF0000"/>
                </a:solidFill>
              </a:rPr>
              <a:t>asy</a:t>
            </a:r>
            <a:endParaRPr lang="cs-CZ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ipsa 8"/>
          <p:cNvSpPr/>
          <p:nvPr/>
        </p:nvSpPr>
        <p:spPr>
          <a:xfrm>
            <a:off x="7643834" y="1714488"/>
            <a:ext cx="1071570" cy="78581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Tenké střevo – jejunum (lačník), ileum (kyčelník)</a:t>
            </a:r>
            <a:endParaRPr lang="cs-CZ" dirty="0"/>
          </a:p>
        </p:txBody>
      </p:sp>
      <p:pic>
        <p:nvPicPr>
          <p:cNvPr id="18434" name="Picture 2" descr="http://www.latinsky.estranky.cz/img/mid/313/tenke-strevo.p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714488"/>
            <a:ext cx="4171950" cy="4381501"/>
          </a:xfrm>
          <a:prstGeom prst="rect">
            <a:avLst/>
          </a:prstGeom>
          <a:noFill/>
        </p:spPr>
      </p:pic>
      <p:grpSp>
        <p:nvGrpSpPr>
          <p:cNvPr id="8" name="Skupina 7"/>
          <p:cNvGrpSpPr/>
          <p:nvPr/>
        </p:nvGrpSpPr>
        <p:grpSpPr>
          <a:xfrm>
            <a:off x="4786314" y="1857364"/>
            <a:ext cx="4071966" cy="1015663"/>
            <a:chOff x="4500562" y="1928802"/>
            <a:chExt cx="4071966" cy="1015663"/>
          </a:xfrm>
        </p:grpSpPr>
        <p:sp>
          <p:nvSpPr>
            <p:cNvPr id="4" name="TextovéPole 3"/>
            <p:cNvSpPr txBox="1"/>
            <p:nvPr/>
          </p:nvSpPr>
          <p:spPr>
            <a:xfrm>
              <a:off x="4500562" y="1928802"/>
              <a:ext cx="407196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dirty="0" err="1" smtClean="0"/>
                <a:t>Dipeptid</a:t>
              </a:r>
              <a:r>
                <a:rPr lang="cs-CZ" sz="2400" dirty="0" smtClean="0"/>
                <a:t> </a:t>
              </a:r>
              <a:r>
                <a:rPr lang="cs-CZ" dirty="0" smtClean="0"/>
                <a:t>                                   </a:t>
              </a:r>
              <a:r>
                <a:rPr lang="cs-CZ" sz="2400" dirty="0" smtClean="0"/>
                <a:t>AMK</a:t>
              </a:r>
            </a:p>
            <a:p>
              <a:pPr algn="ctr"/>
              <a:r>
                <a:rPr lang="cs-CZ" dirty="0" err="1" smtClean="0"/>
                <a:t>Dipeptidasy</a:t>
              </a:r>
              <a:endParaRPr lang="cs-CZ" dirty="0" smtClean="0"/>
            </a:p>
            <a:p>
              <a:pPr algn="ctr"/>
              <a:r>
                <a:rPr lang="cs-CZ" dirty="0" smtClean="0"/>
                <a:t>erepsin</a:t>
              </a:r>
              <a:endParaRPr lang="cs-CZ" dirty="0"/>
            </a:p>
          </p:txBody>
        </p:sp>
        <p:cxnSp>
          <p:nvCxnSpPr>
            <p:cNvPr id="6" name="Přímá spojovací šipka 5"/>
            <p:cNvCxnSpPr/>
            <p:nvPr/>
          </p:nvCxnSpPr>
          <p:spPr>
            <a:xfrm>
              <a:off x="5857884" y="2214554"/>
              <a:ext cx="150019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Přímá spojovací šipka 10"/>
          <p:cNvCxnSpPr/>
          <p:nvPr/>
        </p:nvCxnSpPr>
        <p:spPr>
          <a:xfrm rot="5400000">
            <a:off x="6929454" y="3000372"/>
            <a:ext cx="1357322" cy="7858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6072198" y="4214818"/>
            <a:ext cx="2071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Do krve</a:t>
            </a:r>
          </a:p>
          <a:p>
            <a:pPr algn="ctr"/>
            <a:r>
              <a:rPr lang="cs-CZ" sz="2400" dirty="0" smtClean="0"/>
              <a:t>Portální oběh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500230" y="214290"/>
            <a:ext cx="8229600" cy="1143000"/>
          </a:xfrm>
        </p:spPr>
        <p:txBody>
          <a:bodyPr/>
          <a:lstStyle/>
          <a:p>
            <a:r>
              <a:rPr lang="cs-CZ" dirty="0" smtClean="0"/>
              <a:t>Aminokyseliny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857224" y="1643050"/>
            <a:ext cx="4714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cxnSp>
        <p:nvCxnSpPr>
          <p:cNvPr id="5" name="Přímá spojovací šipka 4"/>
          <p:cNvCxnSpPr/>
          <p:nvPr/>
        </p:nvCxnSpPr>
        <p:spPr>
          <a:xfrm rot="10800000" flipV="1">
            <a:off x="785786" y="1285860"/>
            <a:ext cx="1928826" cy="78581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šipka 8"/>
          <p:cNvCxnSpPr/>
          <p:nvPr/>
        </p:nvCxnSpPr>
        <p:spPr>
          <a:xfrm rot="5400000">
            <a:off x="1464447" y="2678901"/>
            <a:ext cx="2857520" cy="7143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214282" y="2214554"/>
            <a:ext cx="2500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Syntéza</a:t>
            </a:r>
            <a:endParaRPr lang="cs-CZ" dirty="0" smtClean="0"/>
          </a:p>
        </p:txBody>
      </p:sp>
      <p:sp>
        <p:nvSpPr>
          <p:cNvPr id="11" name="TextovéPole 10"/>
          <p:cNvSpPr txBox="1"/>
          <p:nvPr/>
        </p:nvSpPr>
        <p:spPr>
          <a:xfrm>
            <a:off x="2143108" y="4214818"/>
            <a:ext cx="2714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Odbourávání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66558"/>
            <a:ext cx="4214810" cy="6791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Obdélník 13"/>
          <p:cNvSpPr/>
          <p:nvPr/>
        </p:nvSpPr>
        <p:spPr>
          <a:xfrm>
            <a:off x="5715008" y="571480"/>
            <a:ext cx="1000132" cy="5857916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ovéPole 15"/>
          <p:cNvSpPr txBox="1"/>
          <p:nvPr/>
        </p:nvSpPr>
        <p:spPr>
          <a:xfrm>
            <a:off x="142844" y="2643182"/>
            <a:ext cx="25003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/>
              <a:t> bílkoviny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různé dusíkaté sloučeniny (</a:t>
            </a:r>
            <a:r>
              <a:rPr lang="cs-CZ" dirty="0" err="1" smtClean="0"/>
              <a:t>heterocykly</a:t>
            </a:r>
            <a:r>
              <a:rPr lang="cs-CZ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glukosa (glukoneogeneze)</a:t>
            </a:r>
          </a:p>
          <a:p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2143108" y="4643446"/>
            <a:ext cx="271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 smtClean="0"/>
              <a:t> zdroj energie (výjimečně)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odbourání na NH</a:t>
            </a:r>
            <a:r>
              <a:rPr lang="cs-CZ" baseline="-25000" dirty="0" smtClean="0"/>
              <a:t>3</a:t>
            </a:r>
            <a:endParaRPr lang="cs-CZ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816" y="714356"/>
            <a:ext cx="8714369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ovéPole 3"/>
          <p:cNvSpPr txBox="1"/>
          <p:nvPr/>
        </p:nvSpPr>
        <p:spPr>
          <a:xfrm>
            <a:off x="6357950" y="2214554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nevratné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214546" y="2071678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vratné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571736" y="214290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esenciální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143504" y="214290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neesenciální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42910" y="6286520"/>
            <a:ext cx="29289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Harperova</a:t>
            </a:r>
            <a:r>
              <a:rPr lang="cs-CZ" sz="1200" dirty="0" smtClean="0"/>
              <a:t> biochemie</a:t>
            </a:r>
            <a:endParaRPr lang="cs-CZ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89639E-6 L 0.25486 0.2317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" y="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9639E-6 L -0.21146 0.2317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963</TotalTime>
  <Words>523</Words>
  <PresentationFormat>Předvádění na obrazovce (4:3)</PresentationFormat>
  <Paragraphs>275</Paragraphs>
  <Slides>19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1" baseType="lpstr">
      <vt:lpstr>Motiv sady Office</vt:lpstr>
      <vt:lpstr>ChemSketch</vt:lpstr>
      <vt:lpstr>Od bílkovin k proteinům</vt:lpstr>
      <vt:lpstr>Denaturace</vt:lpstr>
      <vt:lpstr>Žaludek</vt:lpstr>
      <vt:lpstr>Snímek 4</vt:lpstr>
      <vt:lpstr>Pankreatická šťáva</vt:lpstr>
      <vt:lpstr>Snímek 6</vt:lpstr>
      <vt:lpstr>Tenké střevo – jejunum (lačník), ileum (kyčelník)</vt:lpstr>
      <vt:lpstr>Aminokyseliny</vt:lpstr>
      <vt:lpstr>Snímek 9</vt:lpstr>
      <vt:lpstr>Dusíková bilance</vt:lpstr>
      <vt:lpstr>Jak se tedy dusíku zbavit?</vt:lpstr>
      <vt:lpstr>Snímek 12</vt:lpstr>
      <vt:lpstr>Metabolismus aminokyselin</vt:lpstr>
      <vt:lpstr>Proces deaminace aminokyselin</vt:lpstr>
      <vt:lpstr>Ornithinový cyklus</vt:lpstr>
      <vt:lpstr>Rozklad močoviny</vt:lpstr>
      <vt:lpstr>Syntéza aminokyselin</vt:lpstr>
      <vt:lpstr>Fixace elementárního dusíku</vt:lpstr>
      <vt:lpstr>Syntéza bílkovin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Metabolismus bílkovin a aminokyselin</dc:title>
  <cp:lastModifiedBy>Vaše jméno</cp:lastModifiedBy>
  <cp:revision>8</cp:revision>
  <dcterms:modified xsi:type="dcterms:W3CDTF">2011-12-20T08:03:26Z</dcterms:modified>
</cp:coreProperties>
</file>