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67" autoAdjust="0"/>
  </p:normalViewPr>
  <p:slideViewPr>
    <p:cSldViewPr>
      <p:cViewPr varScale="1">
        <p:scale>
          <a:sx n="61" d="100"/>
          <a:sy n="61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ACCA9-2EA0-4848-9E29-2165487712A0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32DCA-4515-4B32-B9EE-3639B1247D4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nutné se zmínit i o J.G. </a:t>
            </a:r>
            <a:r>
              <a:rPr lang="cs-CZ" dirty="0" err="1" smtClean="0"/>
              <a:t>Mendelovi</a:t>
            </a:r>
            <a:r>
              <a:rPr lang="cs-CZ" dirty="0" smtClean="0"/>
              <a:t>-dědičnost</a:t>
            </a:r>
          </a:p>
          <a:p>
            <a:r>
              <a:rPr lang="cs-CZ" dirty="0" smtClean="0"/>
              <a:t>Dna objevena</a:t>
            </a:r>
            <a:r>
              <a:rPr lang="cs-CZ" baseline="0" dirty="0" smtClean="0"/>
              <a:t> 1869-ovšem nedala se izolovat úplně čistá</a:t>
            </a:r>
          </a:p>
          <a:p>
            <a:r>
              <a:rPr lang="cs-CZ" baseline="0" dirty="0" smtClean="0"/>
              <a:t>Role DNA v přenosu genetické informace r. 1943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Ukázat rozdíly!!!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Ukázat</a:t>
            </a:r>
            <a:r>
              <a:rPr lang="cs-CZ" baseline="0" dirty="0" smtClean="0"/>
              <a:t> žákům, kde se nachází m-RNA, t-RNA a r-RNA</a:t>
            </a:r>
          </a:p>
          <a:p>
            <a:r>
              <a:rPr lang="cs-CZ" baseline="0" dirty="0" smtClean="0"/>
              <a:t>O funkci RNA se žáci dozvědí u replikace, transkripce a translace- tento fakt je nutné sdělit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Zkuste žáky </a:t>
            </a:r>
            <a:r>
              <a:rPr lang="cs-CZ" dirty="0" err="1" smtClean="0"/>
              <a:t>namotivovat</a:t>
            </a:r>
            <a:r>
              <a:rPr lang="cs-CZ" dirty="0" smtClean="0"/>
              <a:t>,a</a:t>
            </a:r>
            <a:r>
              <a:rPr lang="cs-CZ" baseline="0" dirty="0" smtClean="0"/>
              <a:t>by vymysleli důvody a uměli je obhájit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Každá má jedno vlákno od mateřské molekuly DNA a nově </a:t>
            </a:r>
            <a:r>
              <a:rPr lang="cs-CZ" dirty="0" err="1" smtClean="0"/>
              <a:t>dosyntetizované</a:t>
            </a:r>
            <a:r>
              <a:rPr lang="cs-CZ" dirty="0" smtClean="0"/>
              <a:t> nové</a:t>
            </a:r>
          </a:p>
          <a:p>
            <a:r>
              <a:rPr lang="cs-CZ" dirty="0" smtClean="0"/>
              <a:t>Zmínit </a:t>
            </a:r>
            <a:r>
              <a:rPr lang="cs-CZ" dirty="0" err="1" smtClean="0"/>
              <a:t>okazakiho</a:t>
            </a:r>
            <a:r>
              <a:rPr lang="cs-CZ" dirty="0" smtClean="0"/>
              <a:t> fragmenty-to</a:t>
            </a:r>
            <a:r>
              <a:rPr lang="cs-CZ" baseline="0" dirty="0" smtClean="0"/>
              <a:t> ovšem už žáci musejí znát z biologie-není moc času</a:t>
            </a:r>
          </a:p>
          <a:p>
            <a:r>
              <a:rPr lang="cs-CZ" baseline="0" dirty="0" smtClean="0"/>
              <a:t>Vysvětlování může pomoci video z </a:t>
            </a:r>
            <a:r>
              <a:rPr lang="cs-CZ" baseline="0" dirty="0" err="1" smtClean="0"/>
              <a:t>youtube</a:t>
            </a:r>
            <a:r>
              <a:rPr lang="cs-CZ" baseline="0" dirty="0" smtClean="0"/>
              <a:t> pouštět pomalu a </a:t>
            </a:r>
            <a:r>
              <a:rPr lang="cs-CZ" baseline="0" dirty="0" smtClean="0"/>
              <a:t>komentovat</a:t>
            </a:r>
          </a:p>
          <a:p>
            <a:r>
              <a:rPr lang="cs-CZ" baseline="0" smtClean="0"/>
              <a:t>Důležitost primeru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si všichni zkontrolují</a:t>
            </a:r>
            <a:r>
              <a:rPr lang="cs-CZ" baseline="0" dirty="0" smtClean="0"/>
              <a:t> mezi sebou a jeden „dobrovolník“ předvede řešení na tabuli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Zdůvodnit proč je tvorba proteinů, tak důležitá</a:t>
            </a:r>
          </a:p>
          <a:p>
            <a:r>
              <a:rPr lang="cs-CZ" dirty="0" smtClean="0"/>
              <a:t>Opět na tabuli vytvořit m-RNA, aby žáci pochopili,</a:t>
            </a:r>
            <a:r>
              <a:rPr lang="cs-CZ" baseline="0" dirty="0" smtClean="0"/>
              <a:t> sami si zakreslí do sešitů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Centrální dogma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Důležité: na 3´a 5´uhlíku jsou připojené kovalentní </a:t>
            </a:r>
            <a:r>
              <a:rPr lang="cs-CZ" dirty="0" err="1" smtClean="0"/>
              <a:t>fosfodiesterovou</a:t>
            </a:r>
            <a:r>
              <a:rPr lang="cs-CZ" dirty="0" smtClean="0"/>
              <a:t> vazbou fosfátové skupiny (zbytky od kyseliny fosforečné), proto má každý polynukleotidový</a:t>
            </a:r>
            <a:r>
              <a:rPr lang="cs-CZ" baseline="0" dirty="0" smtClean="0"/>
              <a:t> řetězec </a:t>
            </a:r>
            <a:r>
              <a:rPr lang="cs-CZ" dirty="0" smtClean="0"/>
              <a:t>označení 3´a 5´konec</a:t>
            </a:r>
          </a:p>
          <a:p>
            <a:r>
              <a:rPr lang="cs-CZ" dirty="0" smtClean="0"/>
              <a:t>Na 1´uhlíku je navázána N-glykosidickou vazbou dusíkatá báze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Zmínit</a:t>
            </a:r>
            <a:r>
              <a:rPr lang="cs-CZ" baseline="0" dirty="0" smtClean="0"/>
              <a:t> které jsou od purinu a které od </a:t>
            </a:r>
            <a:r>
              <a:rPr lang="cs-CZ" baseline="0" dirty="0" err="1" smtClean="0"/>
              <a:t>pyrimidnu</a:t>
            </a:r>
            <a:endParaRPr lang="cs-CZ" baseline="0" dirty="0" smtClean="0"/>
          </a:p>
          <a:p>
            <a:r>
              <a:rPr lang="cs-CZ" baseline="0" dirty="0" smtClean="0"/>
              <a:t>Připomenout vodíkové vazby jako vazebné interakce mezi bázemi</a:t>
            </a:r>
          </a:p>
          <a:p>
            <a:r>
              <a:rPr lang="cs-CZ" baseline="0" dirty="0" err="1" smtClean="0"/>
              <a:t>Komplemetarita</a:t>
            </a:r>
            <a:r>
              <a:rPr lang="cs-CZ" baseline="0" dirty="0" smtClean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</a:t>
            </a:r>
            <a:r>
              <a:rPr lang="cs-CZ" baseline="0" dirty="0" smtClean="0"/>
              <a:t> nakreslí na tabuli purin a </a:t>
            </a:r>
            <a:r>
              <a:rPr lang="cs-CZ" baseline="0" dirty="0" err="1" smtClean="0"/>
              <a:t>pyrimidin</a:t>
            </a:r>
            <a:endParaRPr lang="cs-CZ" dirty="0" smtClean="0"/>
          </a:p>
          <a:p>
            <a:r>
              <a:rPr lang="cs-CZ" dirty="0" smtClean="0"/>
              <a:t>Žáci si nakreslí do sešitu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Žáci si nakreslí do sešitu</a:t>
            </a:r>
          </a:p>
          <a:p>
            <a:r>
              <a:rPr lang="cs-CZ" dirty="0" smtClean="0"/>
              <a:t>Upozornit na </a:t>
            </a:r>
            <a:r>
              <a:rPr lang="cs-CZ" dirty="0" err="1" smtClean="0"/>
              <a:t>uracyl</a:t>
            </a:r>
            <a:r>
              <a:rPr lang="cs-CZ" dirty="0" smtClean="0"/>
              <a:t>-bude zmíněn později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Gen-určitý úsek DNA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Genem se nazývá úsek DNA se specifickou funkcí, který je schopen utvářet při dělení buňky svoje vlastní přesné kopie, které se přenáší do dalších generací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Antiparalelní jedno vlákno orientováno 3´- 5´, druhé 5´-3´konec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Různorodé</a:t>
            </a:r>
            <a:r>
              <a:rPr lang="cs-CZ" baseline="0" dirty="0" smtClean="0"/>
              <a:t> tvary, u t-RNA se uplatňuje </a:t>
            </a:r>
            <a:r>
              <a:rPr lang="cs-CZ" baseline="0" dirty="0" err="1" smtClean="0"/>
              <a:t>dvouřetězcová</a:t>
            </a:r>
            <a:r>
              <a:rPr lang="cs-CZ" baseline="0" dirty="0" smtClean="0"/>
              <a:t> struktura</a:t>
            </a:r>
          </a:p>
          <a:p>
            <a:r>
              <a:rPr lang="cs-CZ" baseline="0" dirty="0" err="1" smtClean="0"/>
              <a:t>proteosyntéza</a:t>
            </a:r>
            <a:r>
              <a:rPr lang="cs-CZ" baseline="0" dirty="0" smtClean="0"/>
              <a:t>,-žáci teprve budou probírat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32DCA-4515-4B32-B9EE-3639B1247D4E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E9179-42F6-4084-8DAF-1EC8241A5997}" type="datetimeFigureOut">
              <a:rPr lang="cs-CZ" smtClean="0"/>
              <a:pPr/>
              <a:t>5.1.2012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D50E1-2E02-4A29-B6A1-A68D507F654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k.wikipedia.org/wiki/Ribonukleov%C3%A1_kyselin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thfriendship.com/user/pintu/rna.php" TargetMode="External"/><Relationship Id="rId5" Type="http://schemas.openxmlformats.org/officeDocument/2006/relationships/hyperlink" Target="http://www.answers.com/topic/messenger-rna" TargetMode="Externa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eV62zrm2P0&amp;feature=rellist&amp;playnext=1&amp;list=PL2B25394407CFB71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MfSYnItYvg&amp;feature=related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DN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DNA" TargetMode="Externa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DNA" TargetMode="Externa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eb.natur.cuni.cz/studiumchemie/materialy/Martin_Bojkovsky/diplomka_www/vodikova_vazb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Gene.pn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PKjF7OumY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/>
              <a:t>NUKLEOVÉ KYSELINY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Jak to všechno začalo…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8674" name="Picture 2" descr="http://www.blc.arizona.edu/molecular_graphics/dna_structure/DNA_12bp_WF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196752"/>
            <a:ext cx="6187753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PRO VÁS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Nakreslete a doplňte</a:t>
            </a:r>
          </a:p>
          <a:p>
            <a:r>
              <a:rPr lang="cs-CZ" sz="4800" b="1" dirty="0" smtClean="0"/>
              <a:t>5´AACTGCGATGCCCTTAGC3´</a:t>
            </a:r>
          </a:p>
          <a:p>
            <a:r>
              <a:rPr lang="cs-CZ" sz="4800" b="1" dirty="0" smtClean="0">
                <a:solidFill>
                  <a:srgbClr val="C00000"/>
                </a:solidFill>
              </a:rPr>
              <a:t>3´TTGACGCTACGGGAATCG5´</a:t>
            </a:r>
            <a:endParaRPr lang="cs-CZ" sz="4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Charakterizujte vodíkové vazby, kde se kromě DNA s nimi můžeme setkat?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Slabé vazebné interakce, tvoří je vodík s prvkem s velkou elektronegativitou (O, F, N)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Voda,…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Cukr- ribóza</a:t>
            </a:r>
          </a:p>
          <a:p>
            <a:r>
              <a:rPr lang="cs-CZ" dirty="0" smtClean="0"/>
              <a:t>Dusíkaté báze: A, G, C,</a:t>
            </a:r>
            <a:r>
              <a:rPr lang="cs-CZ" dirty="0" smtClean="0">
                <a:solidFill>
                  <a:srgbClr val="FF0000"/>
                </a:solidFill>
              </a:rPr>
              <a:t> U </a:t>
            </a:r>
          </a:p>
          <a:p>
            <a:r>
              <a:rPr lang="cs-CZ" dirty="0" smtClean="0"/>
              <a:t>Fosfátový zbytek</a:t>
            </a:r>
          </a:p>
          <a:p>
            <a:r>
              <a:rPr lang="cs-CZ" dirty="0" smtClean="0"/>
              <a:t>Jedno polynukleotidové vlákno</a:t>
            </a:r>
          </a:p>
          <a:p>
            <a:r>
              <a:rPr lang="cs-CZ" dirty="0" smtClean="0"/>
              <a:t>Důležitá role v </a:t>
            </a:r>
            <a:r>
              <a:rPr lang="cs-CZ" dirty="0" err="1" smtClean="0"/>
              <a:t>proteosyntéze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8914" name="Picture 2" descr="http://upload.wikimedia.org/wikipedia/commons/thumb/2/2c/RNA_chemical_structure.GIF/220px-RNA_chemical_structur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556792"/>
            <a:ext cx="4968552" cy="48782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6588224" y="5661248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http://sk.wikipedia.org/wiki/Ribonukleov%C3%A1_kyselina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1746" name="Picture 2" descr="http://t3.gstatic.com/images?q=tbn:ANd9GcS5cQB2td8J_vWyGzv8fZG0FSHyjL6aQ_gnonzXxi9JKAHYeJ7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412776"/>
            <a:ext cx="3384376" cy="32513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31748" name="AutoShape 4" descr="http://upload.wikimedia.org/wikipedia/commons/3/37/Difference_DNA_RNA-E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0" name="AutoShape 6" descr="http://upload.wikimedia.org/wikipedia/commons/3/37/Difference_DNA_RNA-E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2" name="AutoShape 8" descr="http://upload.wikimedia.org/wikipedia/commons/3/37/Difference_DNA_RNA-E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4" name="AutoShape 10" descr="http://upload.wikimedia.org/wikipedia/commons/3/37/Difference_DNA_RNA-EN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1756" name="Picture 12" descr="http://wpcontent.answcdn.com/wikipedia/commons/thumb/f/fb/MRNA-interaction.png/300px-MRNA-interacti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340768"/>
            <a:ext cx="4707610" cy="47546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899592" y="638132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6165304"/>
            <a:ext cx="4635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answers.com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topic</a:t>
            </a:r>
            <a:r>
              <a:rPr lang="cs-CZ" dirty="0" smtClean="0">
                <a:hlinkClick r:id="rId5"/>
              </a:rPr>
              <a:t>/messenger-</a:t>
            </a:r>
            <a:r>
              <a:rPr lang="cs-CZ" dirty="0" err="1" smtClean="0">
                <a:hlinkClick r:id="rId5"/>
              </a:rPr>
              <a:t>rna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28" y="5013176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6"/>
              </a:rPr>
              <a:t>http://withfriendship.com/user/pintu/rna.php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hlinkClick r:id="rId2"/>
              </a:rPr>
              <a:t>http://www.</a:t>
            </a:r>
            <a:r>
              <a:rPr lang="cs-CZ" dirty="0" err="1" smtClean="0">
                <a:solidFill>
                  <a:srgbClr val="FFFF00"/>
                </a:solidFill>
                <a:hlinkClick r:id="rId2"/>
              </a:rPr>
              <a:t>youtube.com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rgbClr val="FFFF00"/>
                </a:solidFill>
                <a:hlinkClick r:id="rId2"/>
              </a:rPr>
              <a:t>watch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?v=teV62zrm2P0&amp;feature=</a:t>
            </a:r>
            <a:r>
              <a:rPr lang="cs-CZ" dirty="0" err="1" smtClean="0">
                <a:solidFill>
                  <a:srgbClr val="FFFF00"/>
                </a:solidFill>
                <a:hlinkClick r:id="rId2"/>
              </a:rPr>
              <a:t>rellist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&amp;</a:t>
            </a:r>
            <a:r>
              <a:rPr lang="cs-CZ" dirty="0" err="1" smtClean="0">
                <a:solidFill>
                  <a:srgbClr val="FFFF00"/>
                </a:solidFill>
                <a:hlinkClick r:id="rId2"/>
              </a:rPr>
              <a:t>playnext</a:t>
            </a:r>
            <a:r>
              <a:rPr lang="cs-CZ" dirty="0" smtClean="0">
                <a:solidFill>
                  <a:srgbClr val="FFFF00"/>
                </a:solidFill>
                <a:hlinkClick r:id="rId2"/>
              </a:rPr>
              <a:t>=1&amp;list=PL2B25394407CFB712</a:t>
            </a:r>
            <a:endParaRPr lang="cs-CZ" dirty="0" smtClean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k zamyšlení: K čemu je buňce replikace dobrá?</a:t>
            </a:r>
            <a:endParaRPr lang="cs-CZ" dirty="0"/>
          </a:p>
        </p:txBody>
      </p:sp>
      <p:pic>
        <p:nvPicPr>
          <p:cNvPr id="2050" name="Picture 2" descr="http://www.chemistrypictures.org/var/albums/miscellaneous/DNA-replication.jpg?m=13232846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132856"/>
            <a:ext cx="6096000" cy="4572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dvou kopií-dceřiné molekuly DNA</a:t>
            </a:r>
          </a:p>
          <a:p>
            <a:r>
              <a:rPr lang="cs-CZ" dirty="0" err="1" smtClean="0"/>
              <a:t>semikonzervativní</a:t>
            </a:r>
            <a:endParaRPr lang="cs-CZ" dirty="0" smtClean="0"/>
          </a:p>
          <a:p>
            <a:r>
              <a:rPr lang="cs-CZ" dirty="0" smtClean="0"/>
              <a:t>Replikační </a:t>
            </a:r>
            <a:r>
              <a:rPr lang="cs-CZ" dirty="0" smtClean="0"/>
              <a:t>počátek, </a:t>
            </a:r>
            <a:r>
              <a:rPr lang="cs-CZ" dirty="0" err="1" smtClean="0"/>
              <a:t>primer</a:t>
            </a:r>
            <a:endParaRPr lang="cs-CZ" dirty="0" smtClean="0"/>
          </a:p>
          <a:p>
            <a:r>
              <a:rPr lang="cs-CZ" dirty="0" smtClean="0"/>
              <a:t>Replikace probíhá dle </a:t>
            </a:r>
            <a:r>
              <a:rPr lang="cs-CZ" dirty="0" err="1" smtClean="0"/>
              <a:t>templátu</a:t>
            </a:r>
            <a:r>
              <a:rPr lang="cs-CZ" dirty="0" smtClean="0"/>
              <a:t> mateřské DNA</a:t>
            </a:r>
          </a:p>
          <a:p>
            <a:r>
              <a:rPr lang="cs-CZ" dirty="0" smtClean="0"/>
              <a:t>DNA polymerázy-enzymy</a:t>
            </a:r>
          </a:p>
          <a:p>
            <a:r>
              <a:rPr lang="cs-CZ" dirty="0" smtClean="0"/>
              <a:t>Růst řetězce ve směru </a:t>
            </a:r>
            <a:r>
              <a:rPr lang="cs-CZ" dirty="0" smtClean="0">
                <a:solidFill>
                  <a:srgbClr val="FF0000"/>
                </a:solidFill>
              </a:rPr>
              <a:t>5´konec      3´konec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940152" y="4869160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vlákno je opožďující, nakreslete proběh replikace, doplňte komplementární báze</a:t>
            </a:r>
          </a:p>
          <a:p>
            <a:endParaRPr lang="cs-CZ" dirty="0" smtClean="0"/>
          </a:p>
          <a:p>
            <a:r>
              <a:rPr lang="cs-CZ" dirty="0" smtClean="0"/>
              <a:t>Označte si řádně konce vláken DNA, uveďte vodíkové vazby mezi bázemi…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J.D. </a:t>
            </a:r>
            <a:r>
              <a:rPr lang="cs-CZ" dirty="0" err="1" smtClean="0"/>
              <a:t>Watson</a:t>
            </a:r>
            <a:r>
              <a:rPr lang="cs-CZ" dirty="0" smtClean="0"/>
              <a:t> a F. </a:t>
            </a:r>
            <a:r>
              <a:rPr lang="cs-CZ" dirty="0" err="1" smtClean="0"/>
              <a:t>Crick</a:t>
            </a:r>
            <a:r>
              <a:rPr lang="cs-CZ" dirty="0" smtClean="0"/>
              <a:t>, </a:t>
            </a:r>
            <a:r>
              <a:rPr lang="cs-CZ" b="1" dirty="0" smtClean="0"/>
              <a:t>r.1953</a:t>
            </a:r>
          </a:p>
          <a:p>
            <a:r>
              <a:rPr lang="cs-CZ" dirty="0" smtClean="0"/>
              <a:t>Rentgenová strukturní analýza</a:t>
            </a:r>
            <a:endParaRPr lang="cs-CZ" dirty="0"/>
          </a:p>
        </p:txBody>
      </p:sp>
      <p:pic>
        <p:nvPicPr>
          <p:cNvPr id="1026" name="Picture 2" descr="http://upload.wikimedia.org/wikipedia/commons/thumb/e/ed/Maclyn_McCarty_with_Francis_Crick_and_James_D_Watson_-_10.1371_journal.pbio.0030341.g001-O.jpg/260px-Maclyn_McCarty_with_Francis_Crick_and_James_D_Watson_-_10.1371_journal.pbio.0030341.g001-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780928"/>
            <a:ext cx="4536504" cy="3559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Transkripce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?v=5MfSYnItYvg&amp;feature=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Transkripce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fáze </a:t>
            </a:r>
            <a:r>
              <a:rPr lang="cs-CZ" dirty="0" err="1" smtClean="0"/>
              <a:t>proteosyntézy</a:t>
            </a:r>
            <a:endParaRPr lang="cs-CZ" dirty="0" smtClean="0"/>
          </a:p>
          <a:p>
            <a:r>
              <a:rPr lang="cs-CZ" dirty="0" smtClean="0"/>
              <a:t>Přepis</a:t>
            </a:r>
          </a:p>
          <a:p>
            <a:r>
              <a:rPr lang="cs-CZ" dirty="0" smtClean="0"/>
              <a:t>m-RNA</a:t>
            </a:r>
          </a:p>
          <a:p>
            <a:r>
              <a:rPr lang="cs-CZ" dirty="0" smtClean="0"/>
              <a:t>Průběh v jádře</a:t>
            </a:r>
          </a:p>
          <a:p>
            <a:r>
              <a:rPr lang="cs-CZ" dirty="0" smtClean="0"/>
              <a:t>RNA-polymeráza-enzym</a:t>
            </a:r>
          </a:p>
          <a:p>
            <a:r>
              <a:rPr lang="cs-CZ" dirty="0" smtClean="0"/>
              <a:t>Pouze na jednom vlákně DNA</a:t>
            </a:r>
          </a:p>
          <a:p>
            <a:r>
              <a:rPr lang="cs-CZ" dirty="0" smtClean="0"/>
              <a:t>Přiřazování komplementárních bází vznik m-RNA</a:t>
            </a:r>
          </a:p>
          <a:p>
            <a:r>
              <a:rPr lang="cs-CZ" b="1" dirty="0" smtClean="0"/>
              <a:t>Růst m-RNA ve směru 5´konec        3´konec</a:t>
            </a:r>
            <a:endParaRPr lang="cs-CZ" b="1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724128" y="5733256"/>
            <a:ext cx="57606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4036" name="Picture 4" descr="Soubor:CDMB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60648"/>
            <a:ext cx="6280579" cy="62910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Seznamte se…s DNA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DNA pohledem chemika:</a:t>
            </a:r>
          </a:p>
          <a:p>
            <a:r>
              <a:rPr lang="cs-CZ" dirty="0" smtClean="0"/>
              <a:t>Dusíkatá báze (deriváty purinu nebo </a:t>
            </a:r>
            <a:r>
              <a:rPr lang="cs-CZ" dirty="0" err="1" smtClean="0"/>
              <a:t>pyrimidinu</a:t>
            </a:r>
            <a:r>
              <a:rPr lang="cs-CZ" dirty="0" smtClean="0"/>
              <a:t>)</a:t>
            </a:r>
          </a:p>
          <a:p>
            <a:r>
              <a:rPr lang="cs-CZ" dirty="0" smtClean="0"/>
              <a:t>Cukr-</a:t>
            </a:r>
            <a:r>
              <a:rPr lang="cs-CZ" dirty="0" err="1" smtClean="0"/>
              <a:t>deoxyrybóza</a:t>
            </a:r>
            <a:r>
              <a:rPr lang="cs-CZ" dirty="0" smtClean="0"/>
              <a:t> </a:t>
            </a:r>
          </a:p>
          <a:p>
            <a:r>
              <a:rPr lang="cs-CZ" dirty="0" smtClean="0"/>
              <a:t>Fosfátová skupina- </a:t>
            </a:r>
            <a:r>
              <a:rPr lang="cs-CZ" dirty="0"/>
              <a:t>PO</a:t>
            </a:r>
            <a:r>
              <a:rPr lang="cs-CZ" baseline="-25000" dirty="0"/>
              <a:t>4</a:t>
            </a:r>
            <a:r>
              <a:rPr lang="cs-CZ" baseline="30000" dirty="0"/>
              <a:t>2-</a:t>
            </a:r>
            <a:endParaRPr lang="cs-CZ" dirty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=</a:t>
            </a:r>
          </a:p>
          <a:p>
            <a:pPr algn="ctr">
              <a:buNone/>
            </a:pPr>
            <a:r>
              <a:rPr lang="cs-CZ" b="1" dirty="0" smtClean="0"/>
              <a:t>NUKLEOTID</a:t>
            </a:r>
            <a:endParaRPr lang="cs-CZ" b="1" dirty="0"/>
          </a:p>
        </p:txBody>
      </p:sp>
      <p:pic>
        <p:nvPicPr>
          <p:cNvPr id="16386" name="Picture 2" descr="Soubor:Deoxyribose structure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636912"/>
            <a:ext cx="2160240" cy="1979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Dusíkaté báze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5362" name="Picture 2" descr="Soubor:Dna strand3 c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4896544" cy="579968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436096" y="6309320"/>
            <a:ext cx="3303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4"/>
              </a:rPr>
              <a:t>http://cs.wikipedia.org/wiki/DNA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Deriváty purinu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://www.biology.webz.cz/o/o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88840"/>
            <a:ext cx="3456384" cy="377321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  <p:pic>
        <p:nvPicPr>
          <p:cNvPr id="21508" name="Picture 4" descr="http://www.biology.webz.cz/o/o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04864"/>
            <a:ext cx="4102547" cy="31497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971600" y="12687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ADENIN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652120" y="12687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GUANIN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83568" y="6237312"/>
            <a:ext cx="3303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5"/>
              </a:rPr>
              <a:t>http://cs.wikipedia.org/wiki/DNA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Deriváty </a:t>
            </a:r>
            <a:r>
              <a:rPr lang="cs-CZ" b="1" dirty="0" err="1" smtClean="0"/>
              <a:t>pyrimidinu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2530" name="Picture 2" descr="http://www.biology.webz.cz/o/o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628800"/>
            <a:ext cx="2520280" cy="2610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22532" name="Picture 4" descr="http://www.biology.webz.cz/o/o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3717032"/>
            <a:ext cx="1872208" cy="29304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22534" name="Picture 6" descr="http://www.biology.webz.cz/o/o3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628800"/>
            <a:ext cx="2016224" cy="3155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3995936" y="3068960"/>
            <a:ext cx="1700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URACYL</a:t>
            </a:r>
            <a:endParaRPr lang="cs-CZ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3608" y="1124744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TYMIN</a:t>
            </a:r>
            <a:endParaRPr lang="cs-CZ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88224" y="1124744"/>
            <a:ext cx="1844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CYTOSIN</a:t>
            </a:r>
            <a:endParaRPr lang="cs-CZ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6237312"/>
            <a:ext cx="3303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6"/>
              </a:rPr>
              <a:t>http://cs.wikipedia.org/wiki/DNA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491880" y="2852936"/>
            <a:ext cx="2232248" cy="4005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Komplementarita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3429000"/>
            <a:ext cx="6923112" cy="3773016"/>
          </a:xfrm>
        </p:spPr>
        <p:txBody>
          <a:bodyPr>
            <a:normAutofit/>
          </a:bodyPr>
          <a:lstStyle/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 smtClean="0">
              <a:hlinkClick r:id="rId2"/>
            </a:endParaRPr>
          </a:p>
          <a:p>
            <a:endParaRPr lang="cs-CZ" sz="1100" dirty="0">
              <a:hlinkClick r:id="rId2"/>
            </a:endParaRPr>
          </a:p>
        </p:txBody>
      </p:sp>
      <p:pic>
        <p:nvPicPr>
          <p:cNvPr id="23554" name="Picture 2" descr="http://web.natur.cuni.cz/studiumchemie/materialy/Martin_Bojkovsky/diplomka_www/Obrazky/vodikova_vazba_obrazky/vodikova_vazba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196752"/>
            <a:ext cx="4032448" cy="53626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0" y="5661248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hlinkClick r:id="rId2"/>
              </a:rPr>
              <a:t>http://web.</a:t>
            </a:r>
            <a:r>
              <a:rPr lang="cs-CZ" sz="1200" dirty="0" err="1" smtClean="0">
                <a:hlinkClick r:id="rId2"/>
              </a:rPr>
              <a:t>natur.cuni.cz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studiumchemie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materialy</a:t>
            </a:r>
            <a:r>
              <a:rPr lang="cs-CZ" sz="1200" dirty="0" smtClean="0">
                <a:hlinkClick r:id="rId2"/>
              </a:rPr>
              <a:t>/Martin_</a:t>
            </a:r>
            <a:r>
              <a:rPr lang="cs-CZ" sz="1200" dirty="0" err="1" smtClean="0">
                <a:hlinkClick r:id="rId2"/>
              </a:rPr>
              <a:t>Bojkovsky</a:t>
            </a:r>
            <a:r>
              <a:rPr lang="cs-CZ" sz="1200" dirty="0" smtClean="0">
                <a:hlinkClick r:id="rId2"/>
              </a:rPr>
              <a:t>/diplomka_www/</a:t>
            </a:r>
            <a:r>
              <a:rPr lang="cs-CZ" sz="1200" dirty="0" err="1" smtClean="0">
                <a:hlinkClick r:id="rId2"/>
              </a:rPr>
              <a:t>vodikova</a:t>
            </a:r>
            <a:r>
              <a:rPr lang="cs-CZ" sz="1200" dirty="0" smtClean="0">
                <a:hlinkClick r:id="rId2"/>
              </a:rPr>
              <a:t>_vazba.</a:t>
            </a:r>
            <a:r>
              <a:rPr lang="cs-CZ" sz="1200" dirty="0" err="1" smtClean="0">
                <a:hlinkClick r:id="rId2"/>
              </a:rPr>
              <a:t>html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Nukleotidy jsou v DNA uspořádány za sebou v určitém pořadí-</a:t>
            </a:r>
            <a:r>
              <a:rPr lang="cs-CZ" b="1" dirty="0" smtClean="0"/>
              <a:t>sekvence</a:t>
            </a:r>
          </a:p>
          <a:p>
            <a:r>
              <a:rPr lang="cs-CZ" dirty="0" smtClean="0"/>
              <a:t>Charakteristická sekvence-</a:t>
            </a:r>
            <a:r>
              <a:rPr lang="cs-CZ" b="1" dirty="0" smtClean="0"/>
              <a:t>gen</a:t>
            </a:r>
            <a:endParaRPr lang="cs-CZ" dirty="0"/>
          </a:p>
        </p:txBody>
      </p:sp>
      <p:pic>
        <p:nvPicPr>
          <p:cNvPr id="24578" name="Picture 2" descr="Soubor:Ge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12976"/>
            <a:ext cx="4248472" cy="34010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539552" y="573325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http://cs.wikipedia.org/wiki/Soubor:Gene.png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Tvořena dvěma polynukleotidovými řetězci</a:t>
            </a:r>
          </a:p>
          <a:p>
            <a:r>
              <a:rPr lang="cs-CZ" dirty="0" smtClean="0"/>
              <a:t>Vodíkové můstky</a:t>
            </a:r>
          </a:p>
          <a:p>
            <a:r>
              <a:rPr lang="cs-CZ" dirty="0" smtClean="0"/>
              <a:t>Antiparalelní</a:t>
            </a:r>
          </a:p>
          <a:p>
            <a:r>
              <a:rPr lang="cs-CZ" dirty="0" smtClean="0"/>
              <a:t>Šroubovice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?v=4PKjF7OumYo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559</Words>
  <Application>Microsoft Office PowerPoint</Application>
  <PresentationFormat>Předvádění na obrazovce (4:3)</PresentationFormat>
  <Paragraphs>150</Paragraphs>
  <Slides>22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NUKLEOVÉ KYSELINY</vt:lpstr>
      <vt:lpstr>Historie</vt:lpstr>
      <vt:lpstr>Seznamte se…s DNA</vt:lpstr>
      <vt:lpstr>Dusíkaté báze</vt:lpstr>
      <vt:lpstr>Deriváty purinu</vt:lpstr>
      <vt:lpstr>Deriváty pyrimidinu</vt:lpstr>
      <vt:lpstr>Komplementarita </vt:lpstr>
      <vt:lpstr>Gen</vt:lpstr>
      <vt:lpstr>DNA</vt:lpstr>
      <vt:lpstr>DNA</vt:lpstr>
      <vt:lpstr>ÚKOL PRO VÁS</vt:lpstr>
      <vt:lpstr>OTÁZKA</vt:lpstr>
      <vt:lpstr>RNA</vt:lpstr>
      <vt:lpstr>RNA</vt:lpstr>
      <vt:lpstr>RNA</vt:lpstr>
      <vt:lpstr>Replikace</vt:lpstr>
      <vt:lpstr>Replikace</vt:lpstr>
      <vt:lpstr>Replikace</vt:lpstr>
      <vt:lpstr>Otázky</vt:lpstr>
      <vt:lpstr>Transkripce</vt:lpstr>
      <vt:lpstr>Transkripce</vt:lpstr>
      <vt:lpstr>Snímek 22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NUKLEOVÉ KYSELINY</dc:title>
  <dc:creator>Julietta</dc:creator>
  <cp:lastModifiedBy>Julietta</cp:lastModifiedBy>
  <cp:revision>25</cp:revision>
  <dcterms:created xsi:type="dcterms:W3CDTF">2012-01-05T10:03:01Z</dcterms:created>
  <dcterms:modified xsi:type="dcterms:W3CDTF">2012-01-05T15:36:40Z</dcterms:modified>
</cp:coreProperties>
</file>